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84" r:id="rId3"/>
    <p:sldId id="286" r:id="rId4"/>
    <p:sldId id="287" r:id="rId5"/>
    <p:sldId id="288" r:id="rId6"/>
    <p:sldId id="289" r:id="rId7"/>
    <p:sldId id="290" r:id="rId8"/>
    <p:sldId id="291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45" r:id="rId33"/>
    <p:sldId id="316" r:id="rId34"/>
    <p:sldId id="317" r:id="rId35"/>
    <p:sldId id="347" r:id="rId36"/>
    <p:sldId id="318" r:id="rId37"/>
    <p:sldId id="319" r:id="rId38"/>
    <p:sldId id="320" r:id="rId39"/>
    <p:sldId id="321" r:id="rId40"/>
    <p:sldId id="322" r:id="rId41"/>
    <p:sldId id="344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76" r:id="rId60"/>
    <p:sldId id="377" r:id="rId61"/>
    <p:sldId id="340" r:id="rId62"/>
    <p:sldId id="341" r:id="rId63"/>
    <p:sldId id="342" r:id="rId64"/>
    <p:sldId id="343" r:id="rId65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33CC"/>
    <a:srgbClr val="66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12" autoAdjust="0"/>
    <p:restoredTop sz="94685"/>
  </p:normalViewPr>
  <p:slideViewPr>
    <p:cSldViewPr showGuides="1">
      <p:cViewPr varScale="1">
        <p:scale>
          <a:sx n="65" d="100"/>
          <a:sy n="65" d="100"/>
        </p:scale>
        <p:origin x="48" y="616"/>
      </p:cViewPr>
      <p:guideLst>
        <p:guide orient="horz" pos="2160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SlideStyle" descr="#wm#_8_01_100_1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marL="3175" lvl="0" indent="-3175">
              <a:spcBef>
                <a:spcPct val="20000"/>
              </a:spcBef>
              <a:buChar char="•"/>
            </a:pPr>
            <a:endParaRPr lang="zh-CN" altLang="zh-CN" sz="160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" name="Group 2" descr="#wm#_8_01_*Z"/>
          <p:cNvGrpSpPr/>
          <p:nvPr/>
        </p:nvGrpSpPr>
        <p:grpSpPr>
          <a:xfrm>
            <a:off x="-69850" y="2185988"/>
            <a:ext cx="9034463" cy="4672012"/>
            <a:chOff x="0" y="0"/>
            <a:chExt cx="14271" cy="7356"/>
          </a:xfrm>
        </p:grpSpPr>
        <p:sp>
          <p:nvSpPr>
            <p:cNvPr id="2052" name="弧形 17" descr="#wm#_8_01_*Z"/>
            <p:cNvSpPr/>
            <p:nvPr/>
          </p:nvSpPr>
          <p:spPr>
            <a:xfrm flipH="1" flipV="1">
              <a:off x="15" y="0"/>
              <a:ext cx="14256" cy="7357"/>
            </a:xfrm>
            <a:custGeom>
              <a:avLst/>
              <a:gdLst/>
              <a:ahLst/>
              <a:cxnLst>
                <a:cxn ang="0">
                  <a:pos x="7128" y="0"/>
                </a:cxn>
                <a:cxn ang="0">
                  <a:pos x="14229" y="3359"/>
                </a:cxn>
                <a:cxn ang="0">
                  <a:pos x="7128" y="3678"/>
                </a:cxn>
                <a:cxn ang="0">
                  <a:pos x="7128" y="0"/>
                </a:cxn>
                <a:cxn ang="0">
                  <a:pos x="7128" y="0"/>
                </a:cxn>
                <a:cxn ang="0">
                  <a:pos x="14229" y="3359"/>
                </a:cxn>
              </a:cxnLst>
              <a:rect l="0" t="0" r="0" b="0"/>
              <a:pathLst>
                <a:path w="3379304" h="2988455" stroke="0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  <a:lnTo>
                    <a:pt x="1689652" y="1494228"/>
                  </a:lnTo>
                  <a:lnTo>
                    <a:pt x="1689652" y="0"/>
                  </a:lnTo>
                  <a:close/>
                </a:path>
                <a:path w="3379304" h="2988455" fill="none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</a:path>
              </a:pathLst>
            </a:custGeom>
            <a:noFill/>
            <a:ln w="635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" name="弧形 17" descr="#wm#_8_01_*Z"/>
            <p:cNvSpPr/>
            <p:nvPr/>
          </p:nvSpPr>
          <p:spPr>
            <a:xfrm flipH="1" flipV="1">
              <a:off x="0" y="1092"/>
              <a:ext cx="9621" cy="5133"/>
            </a:xfrm>
            <a:custGeom>
              <a:avLst/>
              <a:gdLst/>
              <a:ahLst/>
              <a:cxnLst>
                <a:cxn ang="0">
                  <a:pos x="4810" y="0"/>
                </a:cxn>
                <a:cxn ang="0">
                  <a:pos x="9602" y="2344"/>
                </a:cxn>
                <a:cxn ang="0">
                  <a:pos x="4810" y="2566"/>
                </a:cxn>
                <a:cxn ang="0">
                  <a:pos x="4810" y="0"/>
                </a:cxn>
                <a:cxn ang="0">
                  <a:pos x="4810" y="0"/>
                </a:cxn>
                <a:cxn ang="0">
                  <a:pos x="9602" y="2344"/>
                </a:cxn>
              </a:cxnLst>
              <a:rect l="0" t="0" r="0" b="0"/>
              <a:pathLst>
                <a:path w="3379304" h="2988455" stroke="0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  <a:lnTo>
                    <a:pt x="1689652" y="1494228"/>
                  </a:lnTo>
                  <a:lnTo>
                    <a:pt x="1689652" y="0"/>
                  </a:lnTo>
                  <a:close/>
                </a:path>
                <a:path w="3379304" h="2988455" fill="none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</a:path>
              </a:pathLst>
            </a:custGeom>
            <a:noFill/>
            <a:ln w="635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" name="弧形 17" descr="#wm#_8_01_*Z"/>
            <p:cNvSpPr/>
            <p:nvPr/>
          </p:nvSpPr>
          <p:spPr>
            <a:xfrm flipH="1" flipV="1">
              <a:off x="0" y="2080"/>
              <a:ext cx="7127" cy="3300"/>
            </a:xfrm>
            <a:custGeom>
              <a:avLst/>
              <a:gdLst/>
              <a:ahLst/>
              <a:cxnLst>
                <a:cxn ang="0">
                  <a:pos x="3563" y="0"/>
                </a:cxn>
                <a:cxn ang="0">
                  <a:pos x="7113" y="1507"/>
                </a:cxn>
                <a:cxn ang="0">
                  <a:pos x="3563" y="1650"/>
                </a:cxn>
                <a:cxn ang="0">
                  <a:pos x="3563" y="0"/>
                </a:cxn>
                <a:cxn ang="0">
                  <a:pos x="3563" y="0"/>
                </a:cxn>
                <a:cxn ang="0">
                  <a:pos x="7113" y="1507"/>
                </a:cxn>
              </a:cxnLst>
              <a:rect l="0" t="0" r="0" b="0"/>
              <a:pathLst>
                <a:path w="3379304" h="2988455" stroke="0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  <a:lnTo>
                    <a:pt x="1689652" y="1494228"/>
                  </a:lnTo>
                  <a:lnTo>
                    <a:pt x="1689652" y="0"/>
                  </a:lnTo>
                  <a:close/>
                </a:path>
                <a:path w="3379304" h="2988455" fill="none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</a:path>
              </a:pathLst>
            </a:custGeom>
            <a:noFill/>
            <a:ln w="635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5" name="Line 7" descr="#wm#_8_01_*Z"/>
          <p:cNvSpPr/>
          <p:nvPr/>
        </p:nvSpPr>
        <p:spPr>
          <a:xfrm>
            <a:off x="1555750" y="3556000"/>
            <a:ext cx="5722938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56" name="Group 13"/>
          <p:cNvGrpSpPr/>
          <p:nvPr/>
        </p:nvGrpSpPr>
        <p:grpSpPr>
          <a:xfrm>
            <a:off x="6773863" y="152400"/>
            <a:ext cx="2198687" cy="2220913"/>
            <a:chOff x="0" y="0"/>
            <a:chExt cx="4369" cy="4415"/>
          </a:xfrm>
        </p:grpSpPr>
        <p:sp>
          <p:nvSpPr>
            <p:cNvPr id="2057" name="Oval 12" descr="#wm#_8_01_*Z"/>
            <p:cNvSpPr/>
            <p:nvPr/>
          </p:nvSpPr>
          <p:spPr>
            <a:xfrm>
              <a:off x="927" y="923"/>
              <a:ext cx="2608" cy="2607"/>
            </a:xfrm>
            <a:prstGeom prst="ellipse">
              <a:avLst/>
            </a:prstGeom>
            <a:solidFill>
              <a:schemeClr val="bg1">
                <a:alpha val="78998"/>
              </a:schemeClr>
            </a:solidFill>
            <a:ln w="9525">
              <a:noFill/>
            </a:ln>
          </p:spPr>
          <p:txBody>
            <a:bodyPr anchor="ctr" anchorCtr="0"/>
            <a:lstStyle/>
            <a:p>
              <a:pPr marL="3175" lvl="0" indent="-3175">
                <a:spcBef>
                  <a:spcPct val="20000"/>
                </a:spcBef>
                <a:buChar char="•"/>
              </a:pPr>
              <a:endParaRPr lang="zh-CN" altLang="zh-CN"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58" name="Oval 10" descr="#wm#_8_01_*Z"/>
            <p:cNvSpPr/>
            <p:nvPr/>
          </p:nvSpPr>
          <p:spPr>
            <a:xfrm>
              <a:off x="0" y="1805"/>
              <a:ext cx="2610" cy="2610"/>
            </a:xfrm>
            <a:prstGeom prst="ellipse">
              <a:avLst/>
            </a:prstGeom>
            <a:solidFill>
              <a:srgbClr val="FFFFFF">
                <a:alpha val="28998"/>
              </a:srgbClr>
            </a:solidFill>
            <a:ln w="9525">
              <a:noFill/>
            </a:ln>
          </p:spPr>
          <p:txBody>
            <a:bodyPr anchor="ctr" anchorCtr="0"/>
            <a:lstStyle/>
            <a:p>
              <a:pPr marL="3175" lvl="0" indent="-3175">
                <a:spcBef>
                  <a:spcPct val="20000"/>
                </a:spcBef>
                <a:buChar char="•"/>
              </a:pPr>
              <a:endParaRPr lang="zh-CN" altLang="zh-CN"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59" name="Oval 11" descr="#wm#_8_01_*Z"/>
            <p:cNvSpPr/>
            <p:nvPr/>
          </p:nvSpPr>
          <p:spPr>
            <a:xfrm>
              <a:off x="1759" y="1805"/>
              <a:ext cx="2610" cy="2610"/>
            </a:xfrm>
            <a:prstGeom prst="ellipse">
              <a:avLst/>
            </a:prstGeom>
            <a:solidFill>
              <a:srgbClr val="FFFFFF">
                <a:alpha val="28998"/>
              </a:srgbClr>
            </a:solidFill>
            <a:ln w="9525">
              <a:noFill/>
            </a:ln>
          </p:spPr>
          <p:txBody>
            <a:bodyPr anchor="ctr" anchorCtr="0"/>
            <a:lstStyle/>
            <a:p>
              <a:pPr marL="3175" lvl="0" indent="-3175">
                <a:spcBef>
                  <a:spcPct val="20000"/>
                </a:spcBef>
                <a:buChar char="•"/>
              </a:pPr>
              <a:endParaRPr lang="zh-CN" altLang="zh-CN"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60" name="Oval 14" descr="#wm#_8_01_*Z"/>
            <p:cNvSpPr/>
            <p:nvPr/>
          </p:nvSpPr>
          <p:spPr>
            <a:xfrm>
              <a:off x="0" y="20"/>
              <a:ext cx="2610" cy="2610"/>
            </a:xfrm>
            <a:prstGeom prst="ellipse">
              <a:avLst/>
            </a:prstGeom>
            <a:solidFill>
              <a:srgbClr val="FFFFFF">
                <a:alpha val="28998"/>
              </a:srgbClr>
            </a:solidFill>
            <a:ln w="9525">
              <a:noFill/>
            </a:ln>
          </p:spPr>
          <p:txBody>
            <a:bodyPr anchor="ctr" anchorCtr="0"/>
            <a:lstStyle/>
            <a:p>
              <a:pPr marL="3175" lvl="0" indent="-3175">
                <a:spcBef>
                  <a:spcPct val="20000"/>
                </a:spcBef>
                <a:buChar char="•"/>
              </a:pPr>
              <a:endParaRPr lang="zh-CN" altLang="zh-CN"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61" name="Oval 15" descr="#wm#_8_01_*Z"/>
            <p:cNvSpPr/>
            <p:nvPr/>
          </p:nvSpPr>
          <p:spPr>
            <a:xfrm>
              <a:off x="1759" y="0"/>
              <a:ext cx="2610" cy="2608"/>
            </a:xfrm>
            <a:prstGeom prst="ellipse">
              <a:avLst/>
            </a:prstGeom>
            <a:solidFill>
              <a:srgbClr val="FFFFFF">
                <a:alpha val="28998"/>
              </a:srgbClr>
            </a:solidFill>
            <a:ln w="9525">
              <a:noFill/>
            </a:ln>
          </p:spPr>
          <p:txBody>
            <a:bodyPr anchor="ctr" anchorCtr="0"/>
            <a:lstStyle/>
            <a:p>
              <a:pPr marL="3175" lvl="0" indent="-3175">
                <a:spcBef>
                  <a:spcPct val="20000"/>
                </a:spcBef>
                <a:buChar char="•"/>
              </a:pPr>
              <a:endParaRPr lang="zh-CN" altLang="zh-CN"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2413" y="2740025"/>
            <a:ext cx="8328025" cy="792163"/>
          </a:xfrm>
        </p:spPr>
        <p:txBody>
          <a:bodyPr/>
          <a:lstStyle>
            <a:lvl1pPr>
              <a:defRPr sz="4600"/>
            </a:lvl1pPr>
          </a:lstStyle>
          <a:p>
            <a:pPr lvl="0" fontAlgn="base"/>
            <a:r>
              <a:rPr lang="zh-CN" strike="noStrike" noProof="0" dirty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60438" y="3589338"/>
            <a:ext cx="6911975" cy="696912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 fontAlgn="base"/>
            <a:r>
              <a:rPr lang="zh-CN" strike="noStrike" noProof="0" dirty="0">
                <a:sym typeface="Arial" panose="020B0604020202020204" pitchFamily="34" charset="0"/>
              </a:rPr>
              <a:t>单击此处编辑母版副标题样式</a:t>
            </a:r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408675"/>
            <a:ext cx="7887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72475" cy="563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4038600" cy="5257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4876800" y="1143000"/>
            <a:ext cx="4038600" cy="5257800"/>
          </a:xfrm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l" defTabSz="304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3429000" y="6508750"/>
            <a:ext cx="21336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>
              <a:defRPr/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3B6EE0D-3AE5-4E6E-83D2-CD9651C9DB99}" type="slidenum">
              <a:rPr kumimoji="1" lang="en-US" altLang="zh-CN" b="0" i="0" strike="noStrike" kern="1200" cap="none" spc="0" normalizeH="0" baseline="0" noProof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b="0" i="0" strike="noStrike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6019800" y="65532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/>
            </a:lvl1pPr>
          </a:lstStyle>
          <a:p>
            <a:pPr marL="0" marR="0" indent="0" defTabSz="914400" rtl="0" fontAlgn="base" latinLnBrk="0"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strike="noStrike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i="0" strike="noStrike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indent="0" defTabSz="914400" rtl="0" fontAlgn="base" latinLnBrk="0"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strike="noStrike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2350" y="6564313"/>
            <a:ext cx="2346325" cy="1285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strike="noStrike" kern="1200" cap="none" spc="0" normalizeH="0" baseline="0" noProof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大学生健康教育课</a:t>
            </a:r>
            <a:endParaRPr kumimoji="0" lang="de-DE" altLang="de-DE" i="0" strike="noStrike" kern="1200" cap="none" spc="0" normalizeH="0" baseline="0" noProof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2000" y="637200"/>
            <a:ext cx="7354800" cy="1069200"/>
          </a:xfrm>
        </p:spPr>
        <p:txBody>
          <a:bodyPr>
            <a:normAutofit/>
          </a:bodyPr>
          <a:lstStyle>
            <a:lvl1pPr algn="l">
              <a:defRPr>
                <a:latin typeface="+mj-ea"/>
                <a:ea typeface="+mj-ea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3200" y="2278800"/>
            <a:ext cx="8013600" cy="3888000"/>
          </a:xfrm>
        </p:spPr>
        <p:txBody>
          <a:bodyPr>
            <a:normAutofit/>
          </a:bodyPr>
          <a:lstStyle>
            <a:lvl1pPr>
              <a:defRPr sz="1800">
                <a:latin typeface="+mn-ea"/>
                <a:ea typeface="+mn-ea"/>
              </a:defRPr>
            </a:lvl1pPr>
            <a:lvl2pPr>
              <a:defRPr sz="18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3"/>
          <p:cNvGrpSpPr/>
          <p:nvPr/>
        </p:nvGrpSpPr>
        <p:grpSpPr>
          <a:xfrm>
            <a:off x="3343275" y="1831975"/>
            <a:ext cx="2003425" cy="2003425"/>
            <a:chOff x="0" y="0"/>
            <a:chExt cx="3156" cy="3156"/>
          </a:xfrm>
        </p:grpSpPr>
        <p:sp>
          <p:nvSpPr>
            <p:cNvPr id="3075" name="Oval 3"/>
            <p:cNvSpPr/>
            <p:nvPr>
              <p:custDataLst>
                <p:tags r:id="rId1"/>
              </p:custDataLst>
            </p:nvPr>
          </p:nvSpPr>
          <p:spPr>
            <a:xfrm>
              <a:off x="255" y="360"/>
              <a:ext cx="2618" cy="2618"/>
            </a:xfrm>
            <a:prstGeom prst="ellipse">
              <a:avLst/>
            </a:prstGeom>
            <a:solidFill>
              <a:srgbClr val="FFFFFF">
                <a:alpha val="28998"/>
              </a:srgbClr>
            </a:solidFill>
            <a:ln w="9525">
              <a:noFill/>
            </a:ln>
          </p:spPr>
          <p:txBody>
            <a:bodyPr wrap="none" lIns="90170" tIns="46990" rIns="90170" bIns="46990" anchor="ctr" anchorCtr="0"/>
            <a:lstStyle/>
            <a:p>
              <a:pPr lvl="0" algn="ctr"/>
              <a:endParaRPr lang="zh-CN" altLang="zh-CN" sz="2800" dirty="0"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76" name="空心弧 9"/>
            <p:cNvSpPr/>
            <p:nvPr>
              <p:custDataLst>
                <p:tags r:id="rId2"/>
              </p:custDataLst>
            </p:nvPr>
          </p:nvSpPr>
          <p:spPr>
            <a:xfrm rot="10800000">
              <a:off x="0" y="0"/>
              <a:ext cx="3156" cy="3156"/>
            </a:xfrm>
            <a:custGeom>
              <a:avLst/>
              <a:gdLst/>
              <a:ahLst/>
              <a:cxnLst>
                <a:cxn ang="0">
                  <a:pos x="0" y="1578"/>
                </a:cxn>
                <a:cxn ang="0">
                  <a:pos x="828" y="189"/>
                </a:cxn>
                <a:cxn ang="0">
                  <a:pos x="2443" y="258"/>
                </a:cxn>
                <a:cxn ang="0">
                  <a:pos x="3150" y="1712"/>
                </a:cxn>
                <a:cxn ang="0">
                  <a:pos x="3141" y="1712"/>
                </a:cxn>
                <a:cxn ang="0">
                  <a:pos x="2438" y="265"/>
                </a:cxn>
                <a:cxn ang="0">
                  <a:pos x="832" y="197"/>
                </a:cxn>
                <a:cxn ang="0">
                  <a:pos x="8" y="1578"/>
                </a:cxn>
                <a:cxn ang="0">
                  <a:pos x="0" y="1578"/>
                </a:cxn>
              </a:cxnLst>
              <a:rect l="0" t="0" r="0" b="0"/>
              <a:pathLst>
                <a:path w="1623849" h="1623849">
                  <a:moveTo>
                    <a:pt x="0" y="811925"/>
                  </a:moveTo>
                  <a:cubicBezTo>
                    <a:pt x="0" y="513567"/>
                    <a:pt x="163637" y="239245"/>
                    <a:pt x="426170" y="97492"/>
                  </a:cubicBezTo>
                  <a:cubicBezTo>
                    <a:pt x="688703" y="-44262"/>
                    <a:pt x="1007831" y="-30607"/>
                    <a:pt x="1257296" y="133053"/>
                  </a:cubicBezTo>
                  <a:cubicBezTo>
                    <a:pt x="1506761" y="296713"/>
                    <a:pt x="1646368" y="584010"/>
                    <a:pt x="1620883" y="881278"/>
                  </a:cubicBezTo>
                  <a:lnTo>
                    <a:pt x="1616351" y="880889"/>
                  </a:lnTo>
                  <a:cubicBezTo>
                    <a:pt x="1641693" y="585286"/>
                    <a:pt x="1502868" y="299598"/>
                    <a:pt x="1254800" y="136855"/>
                  </a:cubicBezTo>
                  <a:cubicBezTo>
                    <a:pt x="1006732" y="-25889"/>
                    <a:pt x="689391" y="-39467"/>
                    <a:pt x="428328" y="101493"/>
                  </a:cubicBezTo>
                  <a:cubicBezTo>
                    <a:pt x="167265" y="242453"/>
                    <a:pt x="4545" y="515238"/>
                    <a:pt x="4545" y="811925"/>
                  </a:cubicBezTo>
                  <a:lnTo>
                    <a:pt x="0" y="811925"/>
                  </a:lnTo>
                  <a:close/>
                </a:path>
              </a:pathLst>
            </a:custGeom>
            <a:solidFill>
              <a:srgbClr val="262626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905200" y="3999600"/>
            <a:ext cx="2894400" cy="36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latin typeface="+mn-ea"/>
                <a:ea typeface="+mn-ea"/>
              </a:defRPr>
            </a:lvl1pPr>
          </a:lstStyle>
          <a:p>
            <a:pPr lvl="0" fontAlgn="base"/>
            <a:r>
              <a:rPr lang="zh-CN" strike="noStrike" noProof="0" dirty="0">
                <a:sym typeface="Arial" panose="020B0604020202020204" pitchFamily="34" charset="0"/>
              </a:rPr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03852" y="2059206"/>
            <a:ext cx="1663200" cy="16632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800080"/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3600" y="835200"/>
            <a:ext cx="3240000" cy="1116000"/>
          </a:xfrm>
        </p:spPr>
        <p:txBody>
          <a:bodyPr anchor="ctr" anchorCtr="0">
            <a:normAutofit/>
          </a:bodyPr>
          <a:lstStyle>
            <a:lvl1pPr>
              <a:defRPr sz="3200">
                <a:latin typeface="+mj-ea"/>
                <a:ea typeface="+mj-ea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56000" y="1990800"/>
            <a:ext cx="3391200" cy="42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88000" y="1414800"/>
            <a:ext cx="4039200" cy="460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18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92280" y="274638"/>
            <a:ext cx="159452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9106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defRPr>
            </a:lvl1pPr>
          </a:lstStyle>
          <a:p>
            <a:pPr fontAlgn="base"/>
            <a:fld id="{55B2F452-84CA-43E3-9A56-7178D99E72E0}" type="datetime1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2021/12/3</a:t>
            </a:fld>
            <a:endParaRPr lang="zh-CN" altLang="en-US" strike="noStrike" noProof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defRPr>
            </a:lvl1pPr>
          </a:lstStyle>
          <a:p>
            <a:pPr fontAlgn="base"/>
            <a:fld id="{839BCBBD-D6FE-4956-A56B-ED4A947E94C3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ea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  <a:sym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  <a:sym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  <a:sym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  <a:sym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  <a:sym typeface="Arial" panose="020B0604020202020204" pitchFamily="34" charset="0"/>
        </a:defRPr>
      </a:lvl9pPr>
    </p:titleStyle>
    <p:bodyStyle>
      <a:lvl1pPr marL="3175" indent="-3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3.xml"/><Relationship Id="rId4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3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8.xml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9.xml"/><Relationship Id="rId4" Type="http://schemas.openxmlformats.org/officeDocument/2006/relationships/image" Target="../media/image43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2438400"/>
            <a:ext cx="7143750" cy="277813"/>
          </a:xfrm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7050" algn="l"/>
              </a:tabLst>
              <a:defRPr/>
            </a:pPr>
            <a:r>
              <a:rPr kumimoji="1" lang="en-US" altLang="zh-CN" sz="194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</a:t>
            </a:r>
            <a:r>
              <a:rPr kumimoji="1" lang="zh-CN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创伤急救</a:t>
            </a:r>
          </a:p>
        </p:txBody>
      </p:sp>
      <p:sp>
        <p:nvSpPr>
          <p:cNvPr id="4099" name="文本框 1"/>
          <p:cNvSpPr txBox="1"/>
          <p:nvPr/>
        </p:nvSpPr>
        <p:spPr>
          <a:xfrm>
            <a:off x="2286314" y="3810000"/>
            <a:ext cx="4268791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320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中国科学技术大学医院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2590800" y="4419600"/>
            <a:ext cx="3505200" cy="665480"/>
          </a:xfrm>
        </p:spPr>
        <p:txBody>
          <a:bodyPr wrap="square"/>
          <a:lstStyle/>
          <a:p>
            <a:pPr fontAlgn="base"/>
            <a:r>
              <a:rPr lang="zh-CN" altLang="en-US" sz="3200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梁胜</a:t>
            </a:r>
            <a:r>
              <a:rPr lang="en-US" altLang="zh-CN" sz="3200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</a:t>
            </a:r>
            <a:r>
              <a:rPr lang="zh-CN" altLang="zh-CN" sz="3200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陈银河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23240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4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现场救护的基本</a:t>
            </a:r>
            <a:r>
              <a:rPr lang="zh-CN" altLang="en-US" sz="28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原则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整体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观念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：全面检查</a:t>
            </a:r>
            <a:r>
              <a:rPr lang="zh-CN" altLang="en-US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（意识、呼吸、循环、伤口、头、脊柱、胸、腹、骨盆、四肢）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及重点了解伤情；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注意自身和伤员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安全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，人文关怀贯穿始终；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先抢救生命，后检查创伤，快速有效止血；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包扎，先头胸腹部伤口，后四肢；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固定，先颈部，后四肢；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迅速、准确，动作轻巧，防止加重损伤；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尽可能做好自我防护及事后的必要处置。</a:t>
            </a:r>
          </a:p>
          <a:p>
            <a:pPr eaLnBrk="1" hangingPunct="1"/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idx="1"/>
          </p:nvPr>
        </p:nvSpPr>
        <p:spPr>
          <a:xfrm>
            <a:off x="684213" y="1196975"/>
            <a:ext cx="7772400" cy="481965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5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现场检查</a:t>
            </a:r>
            <a:r>
              <a:rPr lang="zh-CN" altLang="en-US" sz="28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顺序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要求快速简洁检查，正确判断伤情；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意识、呼吸、循环体征、伤口</a:t>
            </a:r>
            <a:r>
              <a:rPr lang="zh-CN" altLang="en-US" sz="20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（部位大小出血）；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头部：出血、骨折、肿胀、耳鼻流液；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脊柱脊髓：瘫痪、疼痛、骨折；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胸部：疼痛、呼吸运动、胸廓形状；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腹部：伤口、压痛、肠管外溢；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骨盆：疼痛部位、两侧挤压疼痛；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四肢：肿胀、畸形，腕踝等关节异常活动。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6251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6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现场救护</a:t>
            </a:r>
            <a:r>
              <a:rPr lang="zh-CN" altLang="en-US" sz="28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程序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要求快速、有效、有的放矢、有条不紊；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了解致伤因素，危险是否解除；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紧急呼救，启动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EMSS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观察环境，就近选择安全平坦场地；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正确方法搬运伤员脱离危险现场；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置伤员于适当体位；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根据伤情判断，采取相应救护措施；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安全护送，转运伤员。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idx="1"/>
          </p:nvPr>
        </p:nvSpPr>
        <p:spPr>
          <a:xfrm>
            <a:off x="969963" y="92075"/>
            <a:ext cx="7772400" cy="60960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zh-CN" altLang="en-US" sz="3600" kern="1200" dirty="0">
                <a:solidFill>
                  <a:srgbClr val="663300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rPr>
              <a:t>创伤现场救护四项技术</a:t>
            </a:r>
          </a:p>
        </p:txBody>
      </p:sp>
      <p:pic>
        <p:nvPicPr>
          <p:cNvPr id="19458" name="Picture 3" descr="66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1773238"/>
            <a:ext cx="2133600" cy="243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59" name="Picture 4" descr="74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3933825"/>
            <a:ext cx="2133600" cy="2257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Picture 5" descr="76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73238"/>
            <a:ext cx="2055813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Picture 6" descr="76-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4005263"/>
            <a:ext cx="2571750" cy="2192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2" name="Rectangle 7"/>
          <p:cNvSpPr/>
          <p:nvPr/>
        </p:nvSpPr>
        <p:spPr>
          <a:xfrm>
            <a:off x="3276600" y="3141663"/>
            <a:ext cx="10001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2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止血</a:t>
            </a:r>
          </a:p>
        </p:txBody>
      </p:sp>
      <p:sp>
        <p:nvSpPr>
          <p:cNvPr id="19463" name="Rectangle 8"/>
          <p:cNvSpPr/>
          <p:nvPr/>
        </p:nvSpPr>
        <p:spPr>
          <a:xfrm>
            <a:off x="1295400" y="5486400"/>
            <a:ext cx="10001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2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包扎</a:t>
            </a:r>
          </a:p>
        </p:txBody>
      </p:sp>
      <p:sp>
        <p:nvSpPr>
          <p:cNvPr id="19464" name="Rectangle 9"/>
          <p:cNvSpPr/>
          <p:nvPr/>
        </p:nvSpPr>
        <p:spPr>
          <a:xfrm>
            <a:off x="6659563" y="3141663"/>
            <a:ext cx="10001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2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固定</a:t>
            </a:r>
          </a:p>
        </p:txBody>
      </p:sp>
      <p:sp>
        <p:nvSpPr>
          <p:cNvPr id="19465" name="Rectangle 10"/>
          <p:cNvSpPr/>
          <p:nvPr/>
        </p:nvSpPr>
        <p:spPr>
          <a:xfrm>
            <a:off x="4356100" y="5516563"/>
            <a:ext cx="10001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2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搬运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idx="1"/>
          </p:nvPr>
        </p:nvSpPr>
        <p:spPr>
          <a:xfrm>
            <a:off x="566738" y="282575"/>
            <a:ext cx="7772400" cy="1539875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1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创伤止血技术</a:t>
            </a:r>
          </a:p>
          <a:p>
            <a:pPr eaLnBrk="1" hangingPunct="1">
              <a:buFont typeface="Wingdings" panose="05000000000000000000" pitchFamily="2" charset="2"/>
            </a:pPr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1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）全身血管</a:t>
            </a:r>
          </a:p>
          <a:p>
            <a:pPr eaLnBrk="1" hangingPunct="1"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     分布情况</a:t>
            </a:r>
            <a:r>
              <a:rPr lang="zh-CN" altLang="en-US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 </a:t>
            </a:r>
            <a:endParaRPr lang="zh-CN" altLang="en-US" kern="1200" dirty="0">
              <a:solidFill>
                <a:srgbClr val="FFFF00"/>
              </a:solidFill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483" name="Picture 3" descr="r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457200"/>
            <a:ext cx="3967163" cy="594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6" name="Rectangle 4"/>
          <p:cNvSpPr/>
          <p:nvPr/>
        </p:nvSpPr>
        <p:spPr>
          <a:xfrm>
            <a:off x="609600" y="2438400"/>
            <a:ext cx="37401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eaLnBrk="1" fontAlgn="base" hangingPunct="1"/>
            <a:r>
              <a:rPr lang="zh-CN" altLang="en-US" sz="2800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颈动脉是供应脑部血管</a:t>
            </a:r>
            <a:endParaRPr lang="zh-CN" altLang="en-US" sz="2800" strike="noStrike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7" name="Rectangle 5"/>
          <p:cNvSpPr/>
          <p:nvPr/>
        </p:nvSpPr>
        <p:spPr>
          <a:xfrm>
            <a:off x="611185" y="3387725"/>
            <a:ext cx="37401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eaLnBrk="1" fontAlgn="base" hangingPunct="1"/>
            <a:r>
              <a:rPr lang="zh-CN" altLang="en-US" sz="2800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肱动脉是上肢主干血管</a:t>
            </a:r>
            <a:endParaRPr lang="zh-CN" altLang="en-US" sz="2800" strike="noStrike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8" name="Rectangle 6"/>
          <p:cNvSpPr/>
          <p:nvPr/>
        </p:nvSpPr>
        <p:spPr>
          <a:xfrm>
            <a:off x="609600" y="4343400"/>
            <a:ext cx="37401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  <a:scene3d>
              <a:camera prst="orthographicFront"/>
              <a:lightRig rig="threePt" dir="t"/>
            </a:scene3d>
          </a:bodyPr>
          <a:lstStyle/>
          <a:p>
            <a:pPr lvl="0" eaLnBrk="1" fontAlgn="base" hangingPunct="1"/>
            <a:r>
              <a:rPr lang="zh-CN" altLang="en-US" sz="2800" strike="noStrike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股动脉是下肢主干血管</a:t>
            </a:r>
            <a:endParaRPr lang="zh-CN" altLang="en-US" sz="2800" strike="noStrike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idx="1"/>
          </p:nvPr>
        </p:nvSpPr>
        <p:spPr>
          <a:xfrm>
            <a:off x="457200" y="1066800"/>
            <a:ext cx="7847013" cy="449421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创伤出血</a:t>
            </a:r>
            <a:r>
              <a:rPr lang="zh-CN" altLang="en-US" sz="28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类型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皮下出血：跌、撞、挤、挫伤致组织内出血，形成血肿、瘀斑；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内出血：深部组织或内脏损伤，形成脏器血肿或体腔积血。表现为面色苍白、呕血、便血、腹痛、脉搏快弱，危及生命；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外出血：血液从伤口破裂血管流出。</a:t>
            </a:r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  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动脉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：鲜红色，喷射状，量多，危害大。</a:t>
            </a:r>
          </a:p>
          <a:p>
            <a:pPr eaLnBrk="1" hangingPunct="1"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  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静脉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：暗红色，流出，时间长也危及生命。</a:t>
            </a:r>
          </a:p>
          <a:p>
            <a:pPr eaLnBrk="1" hangingPunct="1">
              <a:buFont typeface="Wingdings" panose="05000000000000000000" pitchFamily="2" charset="2"/>
            </a:pP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  毛细血管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：鲜红或暗红色，渗出，呈珠状。</a:t>
            </a:r>
          </a:p>
          <a:p>
            <a:pPr eaLnBrk="1" hangingPunct="1"/>
            <a:endParaRPr lang="en-US" altLang="zh-CN" sz="2400" kern="1200" dirty="0">
              <a:latin typeface="楷体_GB2312" pitchFamily="49" charset="-122"/>
              <a:ea typeface="楷体_GB2312" pitchFamily="49" charset="-122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idx="1"/>
          </p:nvPr>
        </p:nvSpPr>
        <p:spPr>
          <a:xfrm>
            <a:off x="676275" y="990600"/>
            <a:ext cx="7772400" cy="404495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</a:pP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失血</a:t>
            </a:r>
            <a:r>
              <a:rPr lang="zh-CN" altLang="en-US" sz="28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量的估计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成人血液占体重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8%</a:t>
            </a:r>
            <a:r>
              <a:rPr lang="zh-CN" altLang="en-US" sz="20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0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60-80ml/kg</a:t>
            </a:r>
            <a:r>
              <a:rPr lang="zh-CN" altLang="en-US" sz="20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，有血浆和血细胞组成，在骨髓、淋巴生成；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突然失血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20%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（约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800ml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）以上时，造成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轻度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休克，面色苍白、出冷汗、手足湿冷、脉搏快弱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&gt;100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次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/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分；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失血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20-40%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时，造成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中度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休克，脉搏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100-120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次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/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分；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失血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40%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以上时，造成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重度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休克，呼吸急促，烦躁不安，表情淡漠，脉搏细弱，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BP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下降，危及生命。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21005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4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止血的主要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方法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和可用材料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1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）包扎和加压包扎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适用于全身各部位的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A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、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V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和毛细血管出血；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先以敷料或干净毛巾、布料等覆盖伤口，以绷带或三角巾包扎或加压包扎，达到止血目的；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置病人于卧位，抬高伤处，检查有无异物；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如有异物应保留，在其边缘固定，加压包扎。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页脚占位符 4"/>
          <p:cNvSpPr txBox="1">
            <a:spLocks noGrp="1"/>
          </p:cNvSpPr>
          <p:nvPr>
            <p:ph type="ftr" sz="quarter" idx="11"/>
          </p:nvPr>
        </p:nvSpPr>
        <p:spPr bwMode="auto">
          <a:xfrm>
            <a:off x="3124200" y="6245225"/>
            <a:ext cx="2895600" cy="1301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3555" name="Picture 3" descr="65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63" y="3895725"/>
            <a:ext cx="2333625" cy="2667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idx="1"/>
          </p:nvPr>
        </p:nvSpPr>
        <p:spPr>
          <a:xfrm>
            <a:off x="533400" y="1447800"/>
            <a:ext cx="7988300" cy="2770188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指压止血法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用手指压迫伤口近心端的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A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，阻断血液来路；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准确掌握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A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压迫点，压力适中，以不出血为度；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压迫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10-15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分钟，是短时急救止血措施；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保持患肢抬高。</a:t>
            </a:r>
          </a:p>
        </p:txBody>
      </p:sp>
      <p:pic>
        <p:nvPicPr>
          <p:cNvPr id="24578" name="Picture 3" descr="66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3997325"/>
            <a:ext cx="1933575" cy="220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Picture 4" descr="p0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1443038"/>
            <a:ext cx="1865313" cy="2863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Text Box 5"/>
          <p:cNvSpPr txBox="1"/>
          <p:nvPr/>
        </p:nvSpPr>
        <p:spPr>
          <a:xfrm>
            <a:off x="323850" y="692150"/>
            <a:ext cx="3024188" cy="11890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zh-CN" sz="7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Oval 5"/>
          <p:cNvSpPr/>
          <p:nvPr>
            <p:custDataLst>
              <p:tags r:id="rId2"/>
            </p:custDataLst>
          </p:nvPr>
        </p:nvSpPr>
        <p:spPr>
          <a:xfrm>
            <a:off x="419100" y="2876550"/>
            <a:ext cx="647700" cy="647700"/>
          </a:xfrm>
          <a:prstGeom prst="ellipse">
            <a:avLst/>
          </a:prstGeom>
          <a:solidFill>
            <a:srgbClr val="FFFFFF">
              <a:alpha val="28998"/>
            </a:srgbClr>
          </a:solidFill>
          <a:ln w="9525">
            <a:noFill/>
          </a:ln>
        </p:spPr>
        <p:txBody>
          <a:bodyPr anchor="ctr" anchorCtr="0"/>
          <a:lstStyle/>
          <a:p>
            <a:pPr algn="ctr"/>
            <a:r>
              <a:rPr lang="zh-CN" altLang="zh-CN" dirty="0">
                <a:solidFill>
                  <a:srgbClr val="7A0F99"/>
                </a:solidFill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rPr>
              <a:t>№</a:t>
            </a:r>
          </a:p>
        </p:txBody>
      </p:sp>
      <p:sp>
        <p:nvSpPr>
          <p:cNvPr id="25602" name="空心弧 9"/>
          <p:cNvSpPr/>
          <p:nvPr>
            <p:custDataLst>
              <p:tags r:id="rId3"/>
            </p:custDataLst>
          </p:nvPr>
        </p:nvSpPr>
        <p:spPr>
          <a:xfrm rot="10800000">
            <a:off x="349250" y="2786063"/>
            <a:ext cx="779463" cy="781050"/>
          </a:xfrm>
          <a:custGeom>
            <a:avLst/>
            <a:gdLst/>
            <a:ahLst/>
            <a:cxnLst>
              <a:cxn ang="0">
                <a:pos x="0" y="390207"/>
              </a:cxn>
              <a:cxn ang="0">
                <a:pos x="204648" y="46854"/>
              </a:cxn>
              <a:cxn ang="0">
                <a:pos x="603759" y="63944"/>
              </a:cxn>
              <a:cxn ang="0">
                <a:pos x="778355" y="423538"/>
              </a:cxn>
              <a:cxn ang="0">
                <a:pos x="776179" y="423351"/>
              </a:cxn>
              <a:cxn ang="0">
                <a:pos x="602560" y="65771"/>
              </a:cxn>
              <a:cxn ang="0">
                <a:pos x="205685" y="48777"/>
              </a:cxn>
              <a:cxn ang="0">
                <a:pos x="2182" y="390207"/>
              </a:cxn>
              <a:cxn ang="0">
                <a:pos x="0" y="390207"/>
              </a:cxn>
            </a:cxnLst>
            <a:rect l="0" t="0" r="0" b="0"/>
            <a:pathLst>
              <a:path w="1623849" h="1623849">
                <a:moveTo>
                  <a:pt x="0" y="811925"/>
                </a:moveTo>
                <a:cubicBezTo>
                  <a:pt x="0" y="513567"/>
                  <a:pt x="163637" y="239245"/>
                  <a:pt x="426170" y="97492"/>
                </a:cubicBezTo>
                <a:cubicBezTo>
                  <a:pt x="688703" y="-44262"/>
                  <a:pt x="1007831" y="-30607"/>
                  <a:pt x="1257296" y="133053"/>
                </a:cubicBezTo>
                <a:cubicBezTo>
                  <a:pt x="1506761" y="296713"/>
                  <a:pt x="1646368" y="584010"/>
                  <a:pt x="1620883" y="881278"/>
                </a:cubicBezTo>
                <a:lnTo>
                  <a:pt x="1616351" y="880889"/>
                </a:lnTo>
                <a:cubicBezTo>
                  <a:pt x="1641693" y="585286"/>
                  <a:pt x="1502868" y="299598"/>
                  <a:pt x="1254800" y="136855"/>
                </a:cubicBezTo>
                <a:cubicBezTo>
                  <a:pt x="1006732" y="-25889"/>
                  <a:pt x="689391" y="-39467"/>
                  <a:pt x="428328" y="101493"/>
                </a:cubicBezTo>
                <a:cubicBezTo>
                  <a:pt x="167265" y="242453"/>
                  <a:pt x="4545" y="515238"/>
                  <a:pt x="4545" y="811925"/>
                </a:cubicBezTo>
                <a:lnTo>
                  <a:pt x="0" y="811925"/>
                </a:lnTo>
                <a:close/>
              </a:path>
            </a:pathLst>
          </a:custGeom>
          <a:solidFill>
            <a:srgbClr val="262626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3" name="Line 8"/>
          <p:cNvSpPr/>
          <p:nvPr>
            <p:custDataLst>
              <p:tags r:id="rId4"/>
            </p:custDataLst>
          </p:nvPr>
        </p:nvSpPr>
        <p:spPr>
          <a:xfrm>
            <a:off x="4500563" y="909638"/>
            <a:ext cx="0" cy="4897437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文本框 2"/>
          <p:cNvSpPr txBox="1"/>
          <p:nvPr>
            <p:custDataLst>
              <p:tags r:id="rId5"/>
            </p:custDataLst>
          </p:nvPr>
        </p:nvSpPr>
        <p:spPr>
          <a:xfrm>
            <a:off x="4645025" y="911225"/>
            <a:ext cx="4038600" cy="489585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 anchorCtr="1"/>
          <a:lstStyle/>
          <a:p>
            <a:pPr marL="342900" indent="-342900" defTabSz="3048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颞浅A：耳屏上前方1.5cm处，头顶部止血；</a:t>
            </a:r>
          </a:p>
          <a:p>
            <a:pPr marL="342900" indent="-342900" defTabSz="3048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面动脉：下颌骨咬肌前，面部止血；</a:t>
            </a:r>
          </a:p>
          <a:p>
            <a:pPr marL="342900" indent="-342900" defTabSz="3048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肱A：上臂内侧搏动处，前臂及手部止血；</a:t>
            </a:r>
          </a:p>
          <a:p>
            <a:pPr marL="342900" indent="-342900" defTabSz="3048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两侧尺桡A ：手掌部止血；</a:t>
            </a:r>
          </a:p>
          <a:p>
            <a:pPr marL="342900" indent="-342900" defTabSz="3048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指根部两侧指A ：手指止血；</a:t>
            </a:r>
          </a:p>
          <a:p>
            <a:pPr marL="342900" indent="-342900" defTabSz="3048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股A：腹股沟韧带中点偏内侧下方搏动处，以掌根或拇指向外上压迫，下肢止血；</a:t>
            </a:r>
          </a:p>
          <a:p>
            <a:pPr marL="342900" indent="-342900" defTabSz="3048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胫后A和足背A：内踝与跟腱之间和足背，足部止血。</a:t>
            </a:r>
          </a:p>
          <a:p>
            <a:pPr marL="342900" indent="-342900" defTabSz="304800">
              <a:lnSpc>
                <a:spcPct val="80000"/>
              </a:lnSpc>
            </a:pPr>
            <a:endParaRPr lang="zh-CN" altLang="en-US" sz="18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5605" name="文本框 7"/>
          <p:cNvSpPr txBox="1"/>
          <p:nvPr>
            <p:custDataLst>
              <p:tags r:id="rId6"/>
            </p:custDataLst>
          </p:nvPr>
        </p:nvSpPr>
        <p:spPr>
          <a:xfrm>
            <a:off x="1262063" y="2528888"/>
            <a:ext cx="3238500" cy="146685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 anchorCtr="0"/>
          <a:lstStyle/>
          <a:p>
            <a:pPr>
              <a:lnSpc>
                <a:spcPct val="9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常用指压止血部位</a:t>
            </a:r>
            <a:br>
              <a:rPr lang="zh-CN" altLang="en-US" sz="32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</a:br>
            <a:endParaRPr lang="zh-CN" altLang="en-US" sz="32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2"/>
          <p:cNvSpPr txBox="1">
            <a:spLocks noGrp="1"/>
          </p:cNvSpPr>
          <p:nvPr>
            <p:ph type="ftr" sz="quarter" idx="11"/>
          </p:nvPr>
        </p:nvSpPr>
        <p:spPr bwMode="auto">
          <a:xfrm>
            <a:off x="3124200" y="6245225"/>
            <a:ext cx="2895600" cy="1285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349250"/>
            <a:ext cx="8448675" cy="838200"/>
          </a:xfrm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开展救护培训是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《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中华人民共和国红十字会法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》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赋予各级红十字会的法定职责</a:t>
            </a: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57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57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57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57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57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57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57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57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57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57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 </a:t>
            </a:r>
            <a:endParaRPr kumimoji="1" lang="en-US" altLang="zh-CN" sz="157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1" name="Picture 3" descr="DSC038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13" y="1187450"/>
            <a:ext cx="6153150" cy="403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920115" y="5313997"/>
            <a:ext cx="6934200" cy="13033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提高健康素养，掌握救护技能，正确实施自救互救，需要大家积极参加培训</a:t>
            </a: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57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idx="1"/>
          </p:nvPr>
        </p:nvSpPr>
        <p:spPr>
          <a:xfrm>
            <a:off x="533400" y="1447800"/>
            <a:ext cx="8002588" cy="355441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加垫屈肢止血法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用于出血较多无骨折的四肢远端出血；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将纱布垫置于肘窝、帼窝处，关节屈曲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,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以绷带固定；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每隔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40-50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分钟松开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3-5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分钟，防止肢体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    缺血、坏死。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 </a:t>
            </a:r>
            <a:endParaRPr lang="zh-CN" altLang="en-US" sz="2400" kern="12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</a:pPr>
            <a:endParaRPr lang="zh-CN" altLang="en-US" sz="2400" kern="12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kern="1200" dirty="0">
              <a:latin typeface="楷体_GB2312" pitchFamily="49" charset="-122"/>
              <a:ea typeface="楷体_GB2312" pitchFamily="49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6626" name="Picture 3" descr="67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224213"/>
            <a:ext cx="2724150" cy="3352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3140075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4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填塞止血法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用于四肢较深较大伤口或盲管伤、穿通伤等出血多、</a:t>
            </a:r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  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组织损伤严重的伤口；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填塞消毒或干净布料；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再加压包扎。</a:t>
            </a:r>
            <a:endParaRPr lang="zh-CN" altLang="en-US" sz="2400" kern="1200" dirty="0">
              <a:solidFill>
                <a:srgbClr val="FFFF00"/>
              </a:solidFill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7650" name="Picture 3" descr="67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971800"/>
            <a:ext cx="2452688" cy="30670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502275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5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止血带止血法及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注意事项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用于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上述方法不奏效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的四肢大血管出血；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部位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在上臂上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1/3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，下肢上段，加衬垫；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气囊止血带，上肢充气压力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300mmHg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，下肢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600mmHg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表带式止血带要拉紧扣环 ；</a:t>
            </a:r>
            <a:endParaRPr lang="zh-CN" altLang="en-US" sz="2400" kern="1200" dirty="0">
              <a:solidFill>
                <a:srgbClr val="FFFF00"/>
              </a:solidFill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布料止血带需用绞棒扎紧、扣牢；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注意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记录止血带安放时间，每隔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40-50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分钟，缓慢放松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3-5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分钟，放松时以指压代替。</a:t>
            </a:r>
          </a:p>
          <a:p>
            <a:pPr eaLnBrk="1" hangingPunct="1">
              <a:buFont typeface="Wingdings" panose="05000000000000000000" pitchFamily="2" charset="2"/>
            </a:pPr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zh-CN" altLang="en-US" sz="2400" kern="1200" dirty="0">
              <a:latin typeface="楷体_GB2312" pitchFamily="49" charset="-122"/>
              <a:ea typeface="楷体_GB2312" pitchFamily="49" charset="-122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idx="1"/>
          </p:nvPr>
        </p:nvSpPr>
        <p:spPr>
          <a:xfrm>
            <a:off x="-76200" y="171450"/>
            <a:ext cx="7772400" cy="609600"/>
          </a:xfrm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57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               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绞棒布带止血示意图</a:t>
            </a:r>
          </a:p>
        </p:txBody>
      </p:sp>
      <p:sp>
        <p:nvSpPr>
          <p:cNvPr id="4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699" name="Picture 3" descr="p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542448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5318125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6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创伤止血操作注意事项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遵守快、准、垫、上、宜、标、送七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原则；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快速确定出血部位和出血量，选择有效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方法；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必要时可联合运用几种方法；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及时拨打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急救电话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，启动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EMSS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布料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绞棒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止血带缺乏弹性，压力要适度；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根据记录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时间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，定时放松时要缓慢，防止血压波动或再出血。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400" kern="1200" dirty="0">
              <a:solidFill>
                <a:srgbClr val="FFFF00"/>
              </a:solidFill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400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idx="1"/>
          </p:nvPr>
        </p:nvSpPr>
        <p:spPr>
          <a:xfrm>
            <a:off x="381000" y="1524000"/>
            <a:ext cx="8569325" cy="3570288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创伤包扎技术</a:t>
            </a:r>
          </a:p>
          <a:p>
            <a:pPr eaLnBrk="1" hangingPunct="1">
              <a:buFont typeface="Wingdings" panose="05000000000000000000" pitchFamily="2" charset="2"/>
            </a:pPr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1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）现场包扎的目的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保护伤口，防止继续污染，减少致病菌侵入；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减少出血，防止因出血导致休克；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保护内脏骨骼、血管、神经及软组织解剖结构；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为转运及进一步救治创造条件。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idx="1"/>
          </p:nvPr>
        </p:nvSpPr>
        <p:spPr>
          <a:xfrm>
            <a:off x="533400" y="1371600"/>
            <a:ext cx="7918450" cy="387826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伤口种类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割伤：锋利物品切割软组织，导致皮肤、血管、神经、肌肉损伤；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瘀伤：钝性硬物撞击、挤压导致皮肤深层组织瘀血肿胀；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刺伤：尖锐硬物扎伤，造成小而深的伤口；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枪伤：子弹穿通或留体内致深部组织器官损伤；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挫裂伤：皮肤及其深部组织撕裂，伤口不整齐。</a:t>
            </a:r>
            <a:endParaRPr lang="zh-CN" altLang="en-US" sz="2400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387826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判断伤情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伤口深，出血多，可能有血管损伤；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胸部较深伤口，可能导致气胸；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腹部深伤口，可能伤及内脏；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伤及颈或腰部，可能有脊柱损伤；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肢体畸形，则可能有骨折；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异物扎入人体，可能损伤血管、神经、脏器。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idx="1"/>
          </p:nvPr>
        </p:nvSpPr>
        <p:spPr>
          <a:xfrm>
            <a:off x="676275" y="1143000"/>
            <a:ext cx="7772400" cy="3508375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4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创伤包扎及选用材料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1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）创可贴和尼龙网套包扎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用于表浅小伤口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方便有效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网套使用前，先在伤口盖以消毒敷料。</a:t>
            </a:r>
          </a:p>
          <a:p>
            <a:pPr eaLnBrk="1" hangingPunct="1"/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DSC03920"/>
          <p:cNvPicPr>
            <a:picLocks noGrp="1" noChangeAspect="1"/>
          </p:cNvPicPr>
          <p:nvPr>
            <p:ph type="clipArt" sz="half" idx="2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Oval 5"/>
          <p:cNvSpPr/>
          <p:nvPr>
            <p:custDataLst>
              <p:tags r:id="rId2"/>
            </p:custDataLst>
          </p:nvPr>
        </p:nvSpPr>
        <p:spPr>
          <a:xfrm>
            <a:off x="419100" y="2876550"/>
            <a:ext cx="647700" cy="647700"/>
          </a:xfrm>
          <a:prstGeom prst="ellipse">
            <a:avLst/>
          </a:prstGeom>
          <a:solidFill>
            <a:srgbClr val="FFFFFF">
              <a:alpha val="28998"/>
            </a:srgbClr>
          </a:solidFill>
          <a:ln w="9525">
            <a:noFill/>
          </a:ln>
        </p:spPr>
        <p:txBody>
          <a:bodyPr anchor="ctr" anchorCtr="0"/>
          <a:lstStyle/>
          <a:p>
            <a:pPr algn="ctr"/>
            <a:r>
              <a:rPr lang="zh-CN" altLang="zh-CN" dirty="0">
                <a:solidFill>
                  <a:srgbClr val="7A0F99"/>
                </a:solidFill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rPr>
              <a:t>№</a:t>
            </a:r>
          </a:p>
        </p:txBody>
      </p:sp>
      <p:sp>
        <p:nvSpPr>
          <p:cNvPr id="8194" name="空心弧 9"/>
          <p:cNvSpPr/>
          <p:nvPr>
            <p:custDataLst>
              <p:tags r:id="rId3"/>
            </p:custDataLst>
          </p:nvPr>
        </p:nvSpPr>
        <p:spPr>
          <a:xfrm rot="10800000">
            <a:off x="349250" y="2786063"/>
            <a:ext cx="779463" cy="781050"/>
          </a:xfrm>
          <a:custGeom>
            <a:avLst/>
            <a:gdLst/>
            <a:ahLst/>
            <a:cxnLst>
              <a:cxn ang="0">
                <a:pos x="0" y="390207"/>
              </a:cxn>
              <a:cxn ang="0">
                <a:pos x="204648" y="46854"/>
              </a:cxn>
              <a:cxn ang="0">
                <a:pos x="603759" y="63944"/>
              </a:cxn>
              <a:cxn ang="0">
                <a:pos x="778355" y="423538"/>
              </a:cxn>
              <a:cxn ang="0">
                <a:pos x="776179" y="423351"/>
              </a:cxn>
              <a:cxn ang="0">
                <a:pos x="602560" y="65771"/>
              </a:cxn>
              <a:cxn ang="0">
                <a:pos x="205685" y="48777"/>
              </a:cxn>
              <a:cxn ang="0">
                <a:pos x="2182" y="390207"/>
              </a:cxn>
              <a:cxn ang="0">
                <a:pos x="0" y="390207"/>
              </a:cxn>
            </a:cxnLst>
            <a:rect l="0" t="0" r="0" b="0"/>
            <a:pathLst>
              <a:path w="1623849" h="1623849">
                <a:moveTo>
                  <a:pt x="0" y="811925"/>
                </a:moveTo>
                <a:cubicBezTo>
                  <a:pt x="0" y="513567"/>
                  <a:pt x="163637" y="239245"/>
                  <a:pt x="426170" y="97492"/>
                </a:cubicBezTo>
                <a:cubicBezTo>
                  <a:pt x="688703" y="-44262"/>
                  <a:pt x="1007831" y="-30607"/>
                  <a:pt x="1257296" y="133053"/>
                </a:cubicBezTo>
                <a:cubicBezTo>
                  <a:pt x="1506761" y="296713"/>
                  <a:pt x="1646368" y="584010"/>
                  <a:pt x="1620883" y="881278"/>
                </a:cubicBezTo>
                <a:lnTo>
                  <a:pt x="1616351" y="880889"/>
                </a:lnTo>
                <a:cubicBezTo>
                  <a:pt x="1641693" y="585286"/>
                  <a:pt x="1502868" y="299598"/>
                  <a:pt x="1254800" y="136855"/>
                </a:cubicBezTo>
                <a:cubicBezTo>
                  <a:pt x="1006732" y="-25889"/>
                  <a:pt x="689391" y="-39467"/>
                  <a:pt x="428328" y="101493"/>
                </a:cubicBezTo>
                <a:cubicBezTo>
                  <a:pt x="167265" y="242453"/>
                  <a:pt x="4545" y="515238"/>
                  <a:pt x="4545" y="811925"/>
                </a:cubicBezTo>
                <a:lnTo>
                  <a:pt x="0" y="811925"/>
                </a:lnTo>
                <a:close/>
              </a:path>
            </a:pathLst>
          </a:custGeom>
          <a:solidFill>
            <a:srgbClr val="262626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5" name="Line 8"/>
          <p:cNvSpPr/>
          <p:nvPr>
            <p:custDataLst>
              <p:tags r:id="rId4"/>
            </p:custDataLst>
          </p:nvPr>
        </p:nvSpPr>
        <p:spPr>
          <a:xfrm>
            <a:off x="4500563" y="909638"/>
            <a:ext cx="0" cy="4897437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6" name="文本框 2"/>
          <p:cNvSpPr txBox="1"/>
          <p:nvPr>
            <p:custDataLst>
              <p:tags r:id="rId5"/>
            </p:custDataLst>
          </p:nvPr>
        </p:nvSpPr>
        <p:spPr>
          <a:xfrm>
            <a:off x="4645025" y="911225"/>
            <a:ext cx="4038600" cy="489585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 anchorCtr="1"/>
          <a:lstStyle/>
          <a:p>
            <a:pPr marL="12700" indent="-12700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•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1、现场评估</a:t>
            </a:r>
          </a:p>
          <a:p>
            <a:pPr marL="12700" indent="-12700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到达现场，应立即通过实地感受、眼看、耳听、鼻闻判断现场异常情况（如车祸汽油泄漏）；</a:t>
            </a:r>
          </a:p>
          <a:p>
            <a:pPr marL="12700" indent="-12700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zh-CN" altLang="en-US" sz="18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12700" indent="-12700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注意创伤原因、受伤人数及是否有生命危险，自己和伤者及旁观人群是否身处险境，现场可利用资源，需要何种支援及可采取的行动；</a:t>
            </a:r>
          </a:p>
          <a:p>
            <a:pPr marL="12700" indent="-12700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zh-CN" altLang="en-US" sz="18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12700" indent="-12700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保障安全，注意危险电源、救护者自身体力、水性及能力等。</a:t>
            </a:r>
          </a:p>
        </p:txBody>
      </p:sp>
      <p:sp>
        <p:nvSpPr>
          <p:cNvPr id="8197" name="文本框 7"/>
          <p:cNvSpPr txBox="1"/>
          <p:nvPr>
            <p:custDataLst>
              <p:tags r:id="rId6"/>
            </p:custDataLst>
          </p:nvPr>
        </p:nvSpPr>
        <p:spPr>
          <a:xfrm>
            <a:off x="1262063" y="2528888"/>
            <a:ext cx="3238500" cy="146685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 anchorCtr="0"/>
          <a:lstStyle/>
          <a:p>
            <a:pPr fontAlgn="t"/>
            <a:r>
              <a:rPr lang="zh-CN" altLang="en-US" sz="32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创伤现场救护须知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idx="1"/>
          </p:nvPr>
        </p:nvSpPr>
        <p:spPr>
          <a:xfrm>
            <a:off x="657225" y="1219200"/>
            <a:ext cx="7772400" cy="461645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绷带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包扎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环行包扎适宜于肢体粗细均匀处的伤口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回返包扎适宜于头部、肢体末端（断肢）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8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字包扎适宜于手掌、踝部、关节处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螺旋包扎适宜于肢体、躯干部位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螺旋反折包扎适宜于粗细不一的前臂、小腿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绷带包扎时需先环行固定始端</a:t>
            </a:r>
          </a:p>
          <a:p>
            <a:pPr eaLnBrk="1" hangingPunct="1"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    </a:t>
            </a:r>
          </a:p>
          <a:p>
            <a:pPr eaLnBrk="1" hangingPunct="1"/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idx="1"/>
          </p:nvPr>
        </p:nvSpPr>
        <p:spPr>
          <a:xfrm>
            <a:off x="-1447800" y="228600"/>
            <a:ext cx="7772400" cy="603250"/>
          </a:xfrm>
        </p:spPr>
        <p:txBody>
          <a:bodyPr wrap="square" lIns="0" tIns="0" rIns="0" bIns="0" anchor="t" anchorCtr="0">
            <a:spAutoFit/>
          </a:bodyPr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</a:pPr>
            <a:r>
              <a:rPr lang="zh-CN" altLang="en-US" sz="3600" kern="1200" dirty="0">
                <a:solidFill>
                  <a:srgbClr val="663300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rPr>
              <a:t>绷带包扎示意图</a:t>
            </a:r>
          </a:p>
        </p:txBody>
      </p:sp>
      <p:sp>
        <p:nvSpPr>
          <p:cNvPr id="4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7891" name="Picture 3" descr="p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5791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2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8914" name="Picture 4" descr="DSC01701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5451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5" name="Rectangle 5"/>
          <p:cNvSpPr/>
          <p:nvPr/>
        </p:nvSpPr>
        <p:spPr>
          <a:xfrm>
            <a:off x="4422775" y="3848100"/>
            <a:ext cx="4451350" cy="94615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用于肢体上下粗细不等部位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的包扎，如小腿、前臂等。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DSC04025"/>
          <p:cNvPicPr>
            <a:picLocks noGrp="1" noChangeAspect="1"/>
          </p:cNvPicPr>
          <p:nvPr>
            <p:ph type="clipArt" sz="half" idx="2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idx="1"/>
          </p:nvPr>
        </p:nvSpPr>
        <p:spPr>
          <a:xfrm>
            <a:off x="457308" y="527294"/>
            <a:ext cx="7772400" cy="1514261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三角巾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包扎适用于头、眼、肩、胸等部位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头顶帽式包扎，自齐眉毛处经两侧耳上拉向头后部交叉，绕回前额打结</a:t>
            </a:r>
          </a:p>
          <a:p>
            <a:pPr eaLnBrk="1" hangingPunct="1"/>
            <a:endParaRPr lang="en-US" altLang="zh-CN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0963" name="Picture 3" descr="p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6" y="3141998"/>
            <a:ext cx="4953000" cy="236221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78" y="1783369"/>
            <a:ext cx="2888140" cy="25068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20" y="4323107"/>
            <a:ext cx="3082478" cy="25217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idx="1"/>
          </p:nvPr>
        </p:nvSpPr>
        <p:spPr>
          <a:xfrm>
            <a:off x="457308" y="762070"/>
            <a:ext cx="7772400" cy="2326791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三角巾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包扎适用于头、眼、肩、胸等部位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肩部包扎，折成燕尾式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90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度角，大片在后压住小片放于肩上，燕尾底边包绕上臂打结，燕尾两角经胸背至对侧腋后线打结 </a:t>
            </a:r>
            <a:endParaRPr lang="zh-CN" altLang="en-US" sz="2400" kern="1200" dirty="0">
              <a:solidFill>
                <a:srgbClr val="FFFF00"/>
              </a:solidFill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en-US" altLang="zh-CN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0964" name="Picture 4" descr="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35" y="3276604"/>
            <a:ext cx="4114800" cy="2590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143000"/>
            <a:ext cx="7772400" cy="1846262"/>
          </a:xfrm>
        </p:spPr>
        <p:txBody>
          <a:bodyPr vert="horz" wrap="square" lIns="0" tIns="0" rIns="0" bIns="0" numCol="1" anchor="t" anchorCtr="0" compatLnSpc="1">
            <a:spAutoFit/>
            <a:scene3d>
              <a:camera prst="orthographicFront"/>
              <a:lightRig rig="threePt" dir="t"/>
            </a:scene3d>
          </a:bodyPr>
          <a:lstStyle/>
          <a:p>
            <a:pPr marL="342900" marR="0" lvl="0" indent="-342900" algn="l" defTabSz="304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胸部包扎，折成燕尾式</a:t>
            </a:r>
            <a:r>
              <a:rPr kumimoji="1" lang="en-US" altLang="zh-CN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100</a:t>
            </a: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度角，置于胸前固定，两角过肩于背后打结</a:t>
            </a:r>
          </a:p>
          <a:p>
            <a:pPr marL="342900" marR="0" lvl="0" indent="-342900" algn="l" defTabSz="304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腹部包扎，分全腹（底边固定于腰部，顶角自会阴拉后打结）和侧腹（折成燕尾式，两角拉下打结）两式</a:t>
            </a:r>
          </a:p>
          <a:p>
            <a:pPr marL="0" marR="0" lvl="0" indent="0" algn="l" defTabSz="304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987" name="Picture 3" descr="p0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463"/>
            <a:ext cx="4857750" cy="2903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4" descr="p0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3573463"/>
            <a:ext cx="4140200" cy="290353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738188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手足包扎，展开三角巾包扎后打结在背面膝、肘部包扎，    </a:t>
            </a:r>
            <a:endParaRPr lang="en-US" altLang="zh-CN" sz="2400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                </a:t>
            </a:r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叠三角巾为宽带状使用</a:t>
            </a: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3011" name="Picture 3" descr="p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3097213" cy="388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2" name="Picture 4" descr="p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590800"/>
            <a:ext cx="6019800" cy="3886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49580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4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创伤包扎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注意事项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检查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伤口位置、大小、深浅、有无出血、污染程度及有无异物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包扎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部位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准确，动作轻巧迅速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包扎牢固，松紧适宜，注意肢端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血运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伤口上加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盖敷料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，不在伤口处用弹力绷带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不冲洗伤口，不使用消毒剂，不涂任何药物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不直接包扎嵌有的</a:t>
            </a:r>
            <a:r>
              <a:rPr lang="zh-CN" altLang="en-US" sz="2400" kern="1200" dirty="0">
                <a:solidFill>
                  <a:srgbClr val="FFFF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异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物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或外露的骨折断端</a:t>
            </a: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 descr="DSC04473"/>
          <p:cNvPicPr>
            <a:picLocks noGrp="1" noChangeAspect="1"/>
          </p:cNvPicPr>
          <p:nvPr>
            <p:ph type="clipArt" sz="half" idx="2"/>
          </p:nvPr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5486400"/>
          </a:xfr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064500" cy="4815840"/>
          </a:xfrm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l" defTabSz="304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、判断伤情</a:t>
            </a:r>
          </a:p>
          <a:p>
            <a:pPr marL="342900" marR="0" lvl="0" indent="-342900" algn="l" defTabSz="304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首先</a:t>
            </a: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判断</a:t>
            </a: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意识、呼吸、循环体征，初步确定有没有心脏危险信号；</a:t>
            </a:r>
          </a:p>
          <a:p>
            <a:pPr marL="342900" marR="0" lvl="0" indent="-342900" algn="l" defTabSz="304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i="0" strike="noStrike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察看</a:t>
            </a: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瞳孔大小及反应，判断有无颅脑损伤，脑疝、脑水肿或药物中毒等危急情况；</a:t>
            </a:r>
          </a:p>
          <a:p>
            <a:pPr marL="342900" marR="0" lvl="0" indent="-342900" algn="l" defTabSz="304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检查</a:t>
            </a: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头、颈、胸、腹、骨盆、脊柱和四肢，判断有无活动性出血、触痛、肿胀、开放性损伤、骨折畸形；</a:t>
            </a:r>
          </a:p>
          <a:p>
            <a:pPr marL="342900" marR="0" lvl="0" indent="-342900" algn="l" defTabSz="304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注意</a:t>
            </a: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有无颈椎或腰椎损伤；</a:t>
            </a:r>
          </a:p>
          <a:p>
            <a:pPr marL="342900" marR="0" lvl="0" indent="-342900" algn="l" defTabSz="304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有无表情淡漠、冷汗、口渴休克表现。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idx="1"/>
          </p:nvPr>
        </p:nvSpPr>
        <p:spPr>
          <a:xfrm>
            <a:off x="265113" y="355600"/>
            <a:ext cx="8207375" cy="751046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5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特殊损伤的处理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耳鼻漏夜说明有</a:t>
            </a:r>
            <a:r>
              <a:rPr lang="zh-CN" altLang="en-US" sz="2400" kern="1200" dirty="0">
                <a:solidFill>
                  <a:srgbClr val="FF3300"/>
                </a:solidFill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颅底骨折</a:t>
            </a: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，禁住止堵塞耳鼻孔，盖以干净敷料，防止感染或颅压增高；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开放性</a:t>
            </a:r>
            <a:r>
              <a:rPr lang="zh-CN" altLang="en-US" sz="2400" kern="1200" dirty="0">
                <a:solidFill>
                  <a:srgbClr val="FF3300"/>
                </a:solidFill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气胸</a:t>
            </a: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呼吸极度困难，立即以保鲜膜或干净布料压住伤口，胶布固定后用三角巾侧胸包扎；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腹腔</a:t>
            </a:r>
            <a:r>
              <a:rPr lang="zh-CN" altLang="en-US" sz="2400" kern="1200" dirty="0">
                <a:solidFill>
                  <a:srgbClr val="FF3300"/>
                </a:solidFill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内脏脱出</a:t>
            </a:r>
            <a:r>
              <a:rPr lang="zh-CN" altLang="en-US" sz="2400" kern="1200" dirty="0">
                <a:latin typeface="楷体_GB2312" pitchFamily="49" charset="-122"/>
                <a:ea typeface="+mn-ea"/>
                <a:cs typeface="+mn-cs"/>
                <a:sym typeface="Arial" panose="020B0604020202020204" pitchFamily="34" charset="0"/>
              </a:rPr>
              <a:t>，保护内脏，不回纳，盖以保鲜膜或干净敷料，再以三角巾做环套盖上器皿，三角巾包扎腹部，抬送时屈曲下肢；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肢体或</a:t>
            </a:r>
            <a:r>
              <a:rPr lang="zh-CN" altLang="en-US" sz="2400" kern="1200" dirty="0">
                <a:solidFill>
                  <a:srgbClr val="FF3300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rPr>
              <a:t>手指断离</a:t>
            </a:r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时，以干净物品包好，或装入小瓶中，再放入盛冰块的容器内，不可直接放入冰或水中，提高再植成活率。</a:t>
            </a:r>
          </a:p>
          <a:p>
            <a:pPr eaLnBrk="1" hangingPunct="1"/>
            <a:endParaRPr lang="zh-CN" altLang="en-US" sz="2400" kern="1200" dirty="0">
              <a:latin typeface="楷体_GB2312" pitchFamily="49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zh-CN" altLang="en-US" sz="2400" kern="1200" dirty="0">
              <a:latin typeface="楷体_GB2312" pitchFamily="49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zh-CN" altLang="en-US" sz="2400" kern="1200" dirty="0">
              <a:latin typeface="楷体_GB2312" pitchFamily="49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en-US" altLang="zh-CN" sz="2000" kern="1200" dirty="0">
              <a:latin typeface="楷体_GB2312" pitchFamily="49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 descr="DSC017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9144000" cy="345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6" name="Rectangle 5"/>
          <p:cNvSpPr/>
          <p:nvPr/>
        </p:nvSpPr>
        <p:spPr>
          <a:xfrm>
            <a:off x="5105400" y="1676400"/>
            <a:ext cx="403860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肢体离断伤的急救处理</a:t>
            </a: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 descr="DSC04472"/>
          <p:cNvPicPr>
            <a:picLocks noGrp="1" noChangeAspect="1"/>
          </p:cNvPicPr>
          <p:nvPr>
            <p:ph type="clipArt" sz="half" idx="2"/>
          </p:nvPr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638800"/>
          </a:xfrm>
        </p:spPr>
      </p:pic>
      <p:sp>
        <p:nvSpPr>
          <p:cNvPr id="48130" name="Text Box 3"/>
          <p:cNvSpPr txBox="1"/>
          <p:nvPr/>
        </p:nvSpPr>
        <p:spPr>
          <a:xfrm>
            <a:off x="5981700" y="838200"/>
            <a:ext cx="31623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气胸的急救处理</a:t>
            </a: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/>
          </p:cNvSpPr>
          <p:nvPr>
            <p:ph idx="1"/>
          </p:nvPr>
        </p:nvSpPr>
        <p:spPr>
          <a:xfrm>
            <a:off x="-1295400" y="228600"/>
            <a:ext cx="7772400" cy="609600"/>
          </a:xfrm>
        </p:spPr>
        <p:txBody>
          <a:bodyPr wrap="square" lIns="0" tIns="0" rIns="0" bIns="0" anchor="t" anchorCtr="0">
            <a:spAutoFit/>
          </a:bodyPr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</a:pPr>
            <a:r>
              <a:rPr lang="zh-CN" altLang="en-US" sz="3600" kern="1200" dirty="0">
                <a:solidFill>
                  <a:srgbClr val="663300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rPr>
              <a:t>肠管外溢的包扎</a:t>
            </a:r>
          </a:p>
        </p:txBody>
      </p:sp>
      <p:sp>
        <p:nvSpPr>
          <p:cNvPr id="4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9155" name="Picture 3" descr="p0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7800"/>
            <a:ext cx="7162800" cy="4953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/>
          </p:cNvSpPr>
          <p:nvPr>
            <p:ph idx="1"/>
          </p:nvPr>
        </p:nvSpPr>
        <p:spPr>
          <a:xfrm>
            <a:off x="468313" y="1196975"/>
            <a:ext cx="3875087" cy="507841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现场骨折固定技术 </a:t>
            </a:r>
            <a:endParaRPr lang="zh-CN" altLang="en-US" sz="2800" kern="1200" dirty="0">
              <a:solidFill>
                <a:srgbClr val="FFFF00"/>
              </a:solidFill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1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）人体骨骼图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）固定目的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制动，不扩大损伤，减轻痛苦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减少出血、肿胀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防止损伤脊髓、神经、血管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为搬运、转运做必要准备</a:t>
            </a:r>
          </a:p>
        </p:txBody>
      </p:sp>
      <p:sp>
        <p:nvSpPr>
          <p:cNvPr id="4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0179" name="Picture 3" descr="jz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038600" cy="5334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idx="1"/>
          </p:nvPr>
        </p:nvSpPr>
        <p:spPr>
          <a:xfrm>
            <a:off x="914400" y="1143000"/>
            <a:ext cx="7772400" cy="379095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骨折类型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闭合性骨折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开放性骨折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4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）骨折的程度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完全性骨折，碎骨多于三块为粉碎性骨折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不完全性骨折，又称柳枝性骨折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嵌插性骨折，又称嵌顿性骨折</a:t>
            </a:r>
            <a:endParaRPr lang="zh-CN" altLang="en-US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 descr="DSC04475"/>
          <p:cNvPicPr>
            <a:picLocks noGrp="1" noChangeAspect="1"/>
          </p:cNvPicPr>
          <p:nvPr>
            <p:ph type="body" sz="half" idx="1"/>
          </p:nvPr>
        </p:nvPicPr>
        <p:blipFill>
          <a:blip r:embed="rId3"/>
          <a:stretch>
            <a:fillRect/>
          </a:stretch>
        </p:blipFill>
        <p:spPr>
          <a:xfrm>
            <a:off x="304800" y="2103438"/>
            <a:ext cx="4038600" cy="3028950"/>
          </a:xfrm>
        </p:spPr>
      </p:pic>
      <p:pic>
        <p:nvPicPr>
          <p:cNvPr id="52226" name="Picture 2" descr="DSC04474的副本"/>
          <p:cNvPicPr>
            <a:picLocks noGrp="1" noChangeAspect="1"/>
          </p:cNvPicPr>
          <p:nvPr>
            <p:ph type="clipArt" sz="half" idx="2"/>
          </p:nvPr>
        </p:nvPicPr>
        <p:blipFill>
          <a:blip r:embed="rId4"/>
          <a:stretch>
            <a:fillRect/>
          </a:stretch>
        </p:blipFill>
        <p:spPr>
          <a:xfrm>
            <a:off x="4343400" y="1022350"/>
            <a:ext cx="4800600" cy="5410200"/>
          </a:xfr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idx="1"/>
          </p:nvPr>
        </p:nvSpPr>
        <p:spPr>
          <a:xfrm>
            <a:off x="609600" y="1752600"/>
            <a:ext cx="7772400" cy="323691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5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骨折的表现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（判断）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疼痛，伤处有明显压痛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肿胀，出血和骨端错位重叠所致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畸形，短缩、成角、旋转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功能障碍，影响或丧失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血管、神经损伤的表现</a:t>
            </a: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379095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6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骨折现场固定的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原则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先检查有无危及生命的体征和环境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正确使用绷带、三角巾、夹板固定受伤部位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夹板长度要超过骨折处上下关节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畸形肢体不能矫正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暴露骨端不拉动不回纳，伤口不冲洗不涂药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固定后抬高伤肢，注意肢端感觉及血运</a:t>
            </a: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 descr="DSC04042-1"/>
          <p:cNvPicPr>
            <a:picLocks noGrp="1" noChangeAspect="1"/>
          </p:cNvPicPr>
          <p:nvPr>
            <p:ph type="clipArt" sz="half" idx="2"/>
          </p:nvPr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5715000"/>
          </a:xfr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idx="1"/>
          </p:nvPr>
        </p:nvSpPr>
        <p:spPr>
          <a:xfrm>
            <a:off x="533400" y="1295400"/>
            <a:ext cx="8002588" cy="467836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紧急呼救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是抢救病人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“生命链”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的第一环；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说明病人一般情况和联系电话；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病人意识、脉搏、呼吸、创伤等危重情况；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所在确切地点和显著标志；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灾害或突发事件性质、严重程度、受伤人数；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现场已采取的救护措施；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让调度人员听清楚后，方可放下电话。</a:t>
            </a:r>
          </a:p>
          <a:p>
            <a:pPr eaLnBrk="1" hangingPunct="1"/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11480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•"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）骨折现场固定的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方法</a:t>
            </a:r>
          </a:p>
          <a:p>
            <a:pPr eaLnBrk="1" hangingPunct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•"/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）肱骨干骨折</a:t>
            </a:r>
          </a:p>
          <a:p>
            <a:pPr eaLnBrk="1" hangingPunct="1">
              <a:lnSpc>
                <a:spcPct val="150000"/>
              </a:lnSpc>
              <a:buClrTx/>
              <a:buSzTx/>
              <a:buFontTx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两块夹板放于上臂</a:t>
            </a:r>
          </a:p>
          <a:p>
            <a:pPr eaLnBrk="1" hangingPunct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•"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内外侧，板下加垫</a:t>
            </a:r>
          </a:p>
          <a:p>
            <a:pPr eaLnBrk="1" hangingPunct="1">
              <a:lnSpc>
                <a:spcPct val="150000"/>
              </a:lnSpc>
              <a:buClrTx/>
              <a:buSzTx/>
              <a:buFontTx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布带固定上下端</a:t>
            </a:r>
          </a:p>
          <a:p>
            <a:pPr eaLnBrk="1" hangingPunct="1">
              <a:lnSpc>
                <a:spcPct val="150000"/>
              </a:lnSpc>
              <a:buClrTx/>
              <a:buSzTx/>
              <a:buFontTx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屈肘位悬吊前臂</a:t>
            </a:r>
          </a:p>
          <a:p>
            <a:pPr eaLnBrk="1" hangingPunct="1">
              <a:lnSpc>
                <a:spcPct val="105000"/>
              </a:lnSpc>
              <a:buClrTx/>
              <a:buSzTx/>
              <a:buFontTx/>
            </a:pPr>
            <a:endParaRPr lang="zh-CN" altLang="en-US" dirty="0"/>
          </a:p>
          <a:p>
            <a:pPr eaLnBrk="1" hangingPunct="1">
              <a:buClrTx/>
              <a:buSzTx/>
              <a:buFontTx/>
            </a:pPr>
            <a:endParaRPr lang="en-US" altLang="zh-CN" dirty="0"/>
          </a:p>
        </p:txBody>
      </p:sp>
      <p:pic>
        <p:nvPicPr>
          <p:cNvPr id="56322" name="Picture 3" descr="DSC04037"/>
          <p:cNvPicPr>
            <a:picLocks noGrp="1" noChangeAspect="1"/>
          </p:cNvPicPr>
          <p:nvPr>
            <p:ph type="clipArt" sz="half" idx="2"/>
          </p:nvPr>
        </p:nvPicPr>
        <p:blipFill>
          <a:blip r:embed="rId3"/>
          <a:stretch>
            <a:fillRect/>
          </a:stretch>
        </p:blipFill>
        <p:spPr>
          <a:xfrm>
            <a:off x="3816350" y="2027238"/>
            <a:ext cx="4800600" cy="3810000"/>
          </a:xfrm>
        </p:spPr>
      </p:pic>
      <p:sp>
        <p:nvSpPr>
          <p:cNvPr id="56323" name="Text Box 4"/>
          <p:cNvSpPr txBox="1"/>
          <p:nvPr/>
        </p:nvSpPr>
        <p:spPr>
          <a:xfrm>
            <a:off x="6934200" y="5654675"/>
            <a:ext cx="1584325" cy="517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小悬吊</a:t>
            </a: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11480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400" kern="1200" dirty="0">
                <a:latin typeface="+mn-ea"/>
                <a:ea typeface="楷体_GB2312" pitchFamily="49" charset="-122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400" kern="1200" dirty="0">
                <a:latin typeface="+mn-ea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前臂骨折</a:t>
            </a:r>
          </a:p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两块夹板置于内外侧，加垫</a:t>
            </a:r>
          </a:p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拇指向上，布带固定腕和肘</a:t>
            </a:r>
          </a:p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悬吊前臂于胸前，上臂固定于胸部</a:t>
            </a:r>
          </a:p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必要时可用杂志、衣物等替代固定</a:t>
            </a:r>
          </a:p>
        </p:txBody>
      </p:sp>
      <p:pic>
        <p:nvPicPr>
          <p:cNvPr id="57346" name="Picture 3" descr="p0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352800"/>
            <a:ext cx="2152650" cy="288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7" name="Picture 4" descr="p0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352800"/>
            <a:ext cx="3733800" cy="312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8" name="Text Box 5"/>
          <p:cNvSpPr txBox="1"/>
          <p:nvPr/>
        </p:nvSpPr>
        <p:spPr>
          <a:xfrm>
            <a:off x="685800" y="4953000"/>
            <a:ext cx="611188" cy="1144588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大悬吊</a:t>
            </a:r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11480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400" kern="1200" dirty="0">
                <a:latin typeface="+mn-ea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400" kern="1200" dirty="0">
                <a:latin typeface="+mn-ea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股骨干（大腿）骨折</a:t>
            </a:r>
          </a:p>
          <a:p>
            <a:pPr eaLnBrk="1" hangingPunct="1"/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外侧长板达腋下，内侧至大腿跟部，加垫</a:t>
            </a:r>
          </a:p>
          <a:p>
            <a:pPr eaLnBrk="1" hangingPunct="1"/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七条宽带置于腋下、腰部、髋部、小腿、踝部</a:t>
            </a:r>
          </a:p>
          <a:p>
            <a:pPr eaLnBrk="1" hangingPunct="1"/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以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8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字法固定踝部，足背部打结</a:t>
            </a:r>
          </a:p>
          <a:p>
            <a:pPr eaLnBrk="1" hangingPunct="1"/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无长板时，可以健腿与患肢固定</a:t>
            </a:r>
          </a:p>
        </p:txBody>
      </p:sp>
      <p:sp>
        <p:nvSpPr>
          <p:cNvPr id="4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8371" name="Picture 3" descr="p0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429000"/>
            <a:ext cx="5791200" cy="3429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393541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+mn-ea"/>
                <a:ea typeface="楷体_GB2312" pitchFamily="49" charset="-122"/>
                <a:cs typeface="+mn-cs"/>
                <a:sym typeface="Arial" panose="020B0604020202020204" pitchFamily="34" charset="0"/>
              </a:rPr>
              <a:t>4</a:t>
            </a:r>
            <a:r>
              <a:rPr lang="zh-CN" altLang="en-US" sz="2400" kern="1200" dirty="0">
                <a:latin typeface="+mn-ea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小腿骨折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多造成胫骨外露的开放性骨折，需加厚垫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长板自髋关节到外踝，短板大腿跟部到内踝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关节处加垫，空虚处以软物填实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五条宽带自上而下固定髋部、大腿、踝部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打结于健侧，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8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字法固定踝部</a:t>
            </a:r>
          </a:p>
          <a:p>
            <a:pPr eaLnBrk="1" hangingPunct="1"/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en-US" altLang="zh-CN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114800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400" kern="1200" dirty="0">
                <a:latin typeface="+mn-ea"/>
                <a:ea typeface="楷体_GB2312" pitchFamily="49" charset="-122"/>
                <a:cs typeface="+mn-cs"/>
                <a:sym typeface="Arial" panose="020B0604020202020204" pitchFamily="34" charset="0"/>
              </a:rPr>
              <a:t>5</a:t>
            </a:r>
            <a:r>
              <a:rPr lang="zh-CN" altLang="en-US" sz="2400" kern="1200" dirty="0">
                <a:latin typeface="+mn-ea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solidFill>
                  <a:srgbClr val="FF3300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rPr>
              <a:t>脊柱</a:t>
            </a:r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（颈腰椎）</a:t>
            </a:r>
            <a:r>
              <a:rPr lang="zh-CN" altLang="en-US" sz="2400" kern="1200" dirty="0">
                <a:solidFill>
                  <a:srgbClr val="FF3300"/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rPr>
              <a:t>骨折</a:t>
            </a:r>
          </a:p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易危及脊髓而造成截瘫</a:t>
            </a:r>
          </a:p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最好使用脊柱板，颈套固定颈部于轴线上</a:t>
            </a:r>
          </a:p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动作轻柔，保持身体长轴一致，平移至板上</a:t>
            </a:r>
          </a:p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头、踝、腰空虚处垫实</a:t>
            </a:r>
          </a:p>
          <a:p>
            <a:pPr eaLnBrk="1" hangingPunct="1"/>
            <a:r>
              <a:rPr lang="zh-CN" altLang="en-US" sz="2400" kern="1200" dirty="0">
                <a:latin typeface="+mn-ea"/>
                <a:ea typeface="+mn-ea"/>
                <a:cs typeface="+mn-cs"/>
                <a:sym typeface="Arial" panose="020B0604020202020204" pitchFamily="34" charset="0"/>
              </a:rPr>
              <a:t>以宽带将肩、骨盆、下肢、足固定于板上</a:t>
            </a:r>
          </a:p>
          <a:p>
            <a:pPr eaLnBrk="1" hangingPunct="1"/>
            <a:endParaRPr lang="zh-CN" altLang="en-US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/>
            <a:endParaRPr lang="en-US" altLang="zh-CN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页脚占位符 4"/>
          <p:cNvSpPr txBox="1"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创伤急救</a:t>
            </a:r>
            <a:r>
              <a:rPr kumimoji="0" lang="en-US" altLang="zh-CN" sz="8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—zhsong</a:t>
            </a:r>
          </a:p>
          <a:p>
            <a:pPr marL="0" marR="0" lvl="0" indent="0" algn="r" defTabSz="914400" rtl="0" eaLnBrk="1" fontAlgn="base" latinLnBrk="0" hangingPunct="1">
              <a:lnSpc>
                <a:spcPts val="1015"/>
              </a:lnSpc>
              <a:spcBef>
                <a:spcPts val="9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8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0419" name="Picture 3" descr="p0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733800"/>
            <a:ext cx="5791200" cy="3124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/>
          </p:cNvSpPr>
          <p:nvPr>
            <p:ph idx="1"/>
          </p:nvPr>
        </p:nvSpPr>
        <p:spPr>
          <a:xfrm>
            <a:off x="533400" y="1905000"/>
            <a:ext cx="7772400" cy="2682875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6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骨盆骨折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多因强大外力碰撞、挤压所致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置仰卧位，屈膝，膝下放软垫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宽布带自臀后向前绕骨盆扎紧，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  在下腹部打结固定</a:t>
            </a:r>
          </a:p>
        </p:txBody>
      </p:sp>
      <p:pic>
        <p:nvPicPr>
          <p:cNvPr id="61442" name="Picture 3" descr="p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2743200" cy="5562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/>
          </p:cNvSpPr>
          <p:nvPr>
            <p:ph idx="1"/>
          </p:nvPr>
        </p:nvSpPr>
        <p:spPr>
          <a:xfrm>
            <a:off x="684213" y="1628775"/>
            <a:ext cx="7772400" cy="323691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7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现场固定骨折注意事项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重视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颈腰椎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骨折的处理，防止加重伤情；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开放性骨折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禁用水冲洗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，不可涂药，保持清洁；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不取出扎入的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异物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，在其两侧包扎固定；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肢体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畸形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时，就按原位置固定；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固定的主要作用是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制动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，防止在损伤，不可现场整复。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idx="1"/>
          </p:nvPr>
        </p:nvSpPr>
        <p:spPr>
          <a:xfrm>
            <a:off x="468313" y="1052513"/>
            <a:ext cx="8135937" cy="5078412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4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伤员搬运和护送技术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1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原则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并非简单的运送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，须谨慎防止伤情加重；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准确区别伤情，动作轻巧、避免震动；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尽快离开危险地点，运送至救治场所；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因人制宜采取搀扶、背运、双人运等不同方式；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疑有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脊柱、骨盆、下肢骨折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时不可试行站立，肋骨骨折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不可背送；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利用身边工具，可用木板、衣服、毛毯、绳索制作担架。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46881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4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常用搬运方式 </a:t>
            </a:r>
            <a:endParaRPr lang="zh-CN" altLang="en-US" sz="2000" kern="1200" dirty="0">
              <a:solidFill>
                <a:srgbClr val="FFFF00"/>
              </a:solidFill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颈椎伤牵引颈部搬运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脊柱伤多人抬起伤员，保持身体轴线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扶持法、抱持法、背负法、平卧托运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手搭杠轿搬运、椅托式、拉车式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腋下拖行、衣服拖行、爬行法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担架抬送：走步前左后右交叉，上坡头向前，下坡头向后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400" kern="1200" dirty="0">
              <a:latin typeface="+mn-ea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/>
              <a:t>不同的病人处理方式不一样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720" y="1590040"/>
            <a:ext cx="8622030" cy="4946650"/>
          </a:xfrm>
        </p:spPr>
        <p:txBody>
          <a:bodyPr>
            <a:noAutofit/>
          </a:bodyPr>
          <a:lstStyle/>
          <a:p>
            <a:r>
              <a:rPr lang="zh-CN" altLang="en-US" sz="2200"/>
              <a:t>对于创伤出血、骨折的伤病员，应先行止血、包扎、固定，然后再根据受伤情况，选择合适的搬运方法。</a:t>
            </a:r>
          </a:p>
          <a:p>
            <a:r>
              <a:rPr lang="zh-CN" altLang="en-US" sz="2200">
                <a:solidFill>
                  <a:srgbClr val="FF0000"/>
                </a:solidFill>
              </a:rPr>
              <a:t>搭肩</a:t>
            </a:r>
            <a:r>
              <a:rPr lang="zh-CN" altLang="en-US" sz="2200"/>
              <a:t>用于帮助下肢受伤的伤病员。伤病员的手搭在救助人员的肩上。此方法不适于骨折病人。</a:t>
            </a:r>
          </a:p>
          <a:p>
            <a:r>
              <a:rPr lang="zh-CN" altLang="en-US" sz="2200">
                <a:solidFill>
                  <a:srgbClr val="FF0000"/>
                </a:solidFill>
              </a:rPr>
              <a:t>平抱搬运</a:t>
            </a:r>
            <a:r>
              <a:rPr lang="zh-CN" altLang="en-US" sz="2200"/>
              <a:t>用于短距离救护，适用于婴儿或体重较轻的病人。此搬运法不适于脊髓损伤或骨折病人。</a:t>
            </a:r>
          </a:p>
          <a:p>
            <a:r>
              <a:rPr lang="zh-CN" altLang="en-US" sz="2200">
                <a:solidFill>
                  <a:srgbClr val="FF0000"/>
                </a:solidFill>
              </a:rPr>
              <a:t>背负搬运</a:t>
            </a:r>
            <a:r>
              <a:rPr lang="zh-CN" altLang="en-US" sz="2200"/>
              <a:t>用于较长距离搬运，此法不适于失去知觉和骨折病人。</a:t>
            </a:r>
          </a:p>
          <a:p>
            <a:r>
              <a:rPr lang="zh-CN" altLang="en-US" sz="2200">
                <a:solidFill>
                  <a:srgbClr val="FF0000"/>
                </a:solidFill>
              </a:rPr>
              <a:t>手臂交叉搬运</a:t>
            </a:r>
            <a:r>
              <a:rPr lang="zh-CN" altLang="en-US" sz="2200"/>
              <a:t>适用于胸腔积液、呼吸困难、心衰病人。搬运者相对而立，四手相握成“井”字形，伤病员两手分别搭于两位救治人员颈部</a:t>
            </a:r>
            <a:r>
              <a:rPr lang="zh-CN" altLang="en-US" sz="2200" b="1"/>
              <a:t>，坐在“井”字形手臂上。</a:t>
            </a:r>
          </a:p>
          <a:p>
            <a:r>
              <a:rPr lang="zh-CN" altLang="en-US" sz="2200">
                <a:solidFill>
                  <a:srgbClr val="FF0000"/>
                </a:solidFill>
              </a:rPr>
              <a:t>毛毯或床单搬运</a:t>
            </a:r>
            <a:r>
              <a:rPr lang="zh-CN" altLang="en-US" sz="2200"/>
              <a:t>用毛毯或床单铺在病人身体下面，单人拖床单或双人抓住四角搬运。担架搬运担架是运送伤病员最常用的工具，可用门板、木板、床板、椅子等临时制作代替。</a:t>
            </a:r>
          </a:p>
          <a:p>
            <a:endParaRPr lang="zh-CN" altLang="en-US" sz="22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idx="1"/>
          </p:nvPr>
        </p:nvSpPr>
        <p:spPr>
          <a:xfrm>
            <a:off x="684213" y="1268413"/>
            <a:ext cx="7772400" cy="3754437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4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现场救护生命的原则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保持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镇定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、沉着大胆、细心负责、理智科学地进行判断；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评估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现场，应确保伤者和自身的安全；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分清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轻重缓急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，先救命，后治伤，果断施救；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尽可能采取减轻病人痛苦的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措施；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充分利用可支配的人力物力，协助救护；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尊重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伤员，做好个人防护及职业暴露处置。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（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）</a:t>
            </a:r>
            <a:r>
              <a:rPr lang="zh-CN" altLang="en-US">
                <a:sym typeface="+mn-ea"/>
              </a:rPr>
              <a:t>不同的病人处理方式不一样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2145" y="1960245"/>
            <a:ext cx="8288655" cy="4226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>
                <a:sym typeface="+mn-ea"/>
              </a:rPr>
              <a:t>其中脊柱骨折病人必须用硬担架搬运，正确的搬运方法是：</a:t>
            </a:r>
          </a:p>
          <a:p>
            <a:r>
              <a:rPr lang="zh-CN" altLang="en-US" sz="2400">
                <a:sym typeface="+mn-ea"/>
              </a:rPr>
              <a:t>①伤者两下肢伸直，两上肢垂于身体两侧。</a:t>
            </a:r>
          </a:p>
          <a:p>
            <a:r>
              <a:rPr lang="zh-CN" altLang="en-US" sz="2400">
                <a:sym typeface="+mn-ea"/>
              </a:rPr>
              <a:t>②3～4名急救者在伤者一侧，两人托臀和双下肢，另两人分别托头和腰部，置伤者于担架或门板上。</a:t>
            </a:r>
          </a:p>
          <a:p>
            <a:r>
              <a:rPr lang="zh-CN" altLang="en-US" sz="2400">
                <a:sym typeface="+mn-ea"/>
              </a:rPr>
              <a:t>③固定伤者，颈部不能前屈、后伸、扭曲。躯干不能扭曲，千万不能一人抬头一人抬足。</a:t>
            </a:r>
          </a:p>
          <a:p>
            <a:r>
              <a:rPr lang="zh-CN" altLang="en-US" sz="2400">
                <a:sym typeface="+mn-ea"/>
              </a:rPr>
              <a:t>④用枕头、沙袋、衣物垫于腰、颈两侧。如果颈、腰脱臼错位，或骨折时应将颈下、腰下垫高，保持颈或腰过伸状态。</a:t>
            </a:r>
            <a:endParaRPr lang="zh-CN" altLang="en-US" sz="24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 descr="DSC03930"/>
          <p:cNvPicPr>
            <a:picLocks noGrp="1" noChangeAspect="1"/>
          </p:cNvPicPr>
          <p:nvPr>
            <p:ph type="clipArt" sz="half" idx="2"/>
          </p:nvPr>
        </p:nvPicPr>
        <p:blipFill>
          <a:blip r:embed="rId3"/>
          <a:stretch>
            <a:fillRect/>
          </a:stretch>
        </p:blipFill>
        <p:spPr>
          <a:xfrm>
            <a:off x="0" y="457200"/>
            <a:ext cx="9144000" cy="6096000"/>
          </a:xfrm>
        </p:spPr>
      </p:pic>
      <p:pic>
        <p:nvPicPr>
          <p:cNvPr id="65538" name="Picture 4" descr="BL00347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05000" cy="655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39" name="Picture 5" descr="NA01441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09600"/>
            <a:ext cx="1822450" cy="5638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3" descr="DSC04052"/>
          <p:cNvPicPr>
            <a:picLocks noGrp="1" noChangeAspect="1"/>
          </p:cNvPicPr>
          <p:nvPr>
            <p:ph type="body" sz="half" idx="1"/>
          </p:nvPr>
        </p:nvPicPr>
        <p:blipFill>
          <a:blip r:embed="rId3"/>
          <a:stretch>
            <a:fillRect/>
          </a:stretch>
        </p:blipFill>
        <p:spPr>
          <a:xfrm>
            <a:off x="4572000" y="1676400"/>
            <a:ext cx="4419600" cy="3810000"/>
          </a:xfrm>
        </p:spPr>
      </p:pic>
      <p:pic>
        <p:nvPicPr>
          <p:cNvPr id="66562" name="Picture 2" descr="DSC04050"/>
          <p:cNvPicPr>
            <a:picLocks noGrp="1" noChangeAspect="1"/>
          </p:cNvPicPr>
          <p:nvPr>
            <p:ph type="clipArt" sz="half" idx="2"/>
          </p:nvPr>
        </p:nvPicPr>
        <p:blipFill>
          <a:blip r:embed="rId4"/>
          <a:stretch>
            <a:fillRect/>
          </a:stretch>
        </p:blipFill>
        <p:spPr>
          <a:xfrm>
            <a:off x="0" y="1676400"/>
            <a:ext cx="4572000" cy="3810000"/>
          </a:xfrm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 descr="b0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0" y="1219200"/>
            <a:ext cx="2362200" cy="2362200"/>
          </a:xfrm>
        </p:spPr>
      </p:pic>
      <p:pic>
        <p:nvPicPr>
          <p:cNvPr id="67586" name="Picture 3" descr="b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2589213" cy="2324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7" name="Picture 4" descr="b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62400"/>
            <a:ext cx="2466975" cy="251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8" name="Picture 5" descr="b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962400"/>
            <a:ext cx="2452688" cy="251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9" name="Picture 6" descr="b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1219200"/>
            <a:ext cx="2749550" cy="2357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90" name="Picture 7" descr="p0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075" y="3962400"/>
            <a:ext cx="2657475" cy="2514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WordArt 4"/>
          <p:cNvSpPr/>
          <p:nvPr/>
        </p:nvSpPr>
        <p:spPr>
          <a:xfrm>
            <a:off x="1524000" y="2209800"/>
            <a:ext cx="6353175" cy="27066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458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1270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35921" dir="2699999" sy="50000" kx="2115830" algn="bl" rotWithShape="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谢谢！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Oval 5"/>
          <p:cNvSpPr/>
          <p:nvPr>
            <p:custDataLst>
              <p:tags r:id="rId2"/>
            </p:custDataLst>
          </p:nvPr>
        </p:nvSpPr>
        <p:spPr>
          <a:xfrm>
            <a:off x="419100" y="2876550"/>
            <a:ext cx="647700" cy="647700"/>
          </a:xfrm>
          <a:prstGeom prst="ellipse">
            <a:avLst/>
          </a:prstGeom>
          <a:solidFill>
            <a:srgbClr val="FFFFFF">
              <a:alpha val="28998"/>
            </a:srgbClr>
          </a:solidFill>
          <a:ln w="9525">
            <a:noFill/>
          </a:ln>
        </p:spPr>
        <p:txBody>
          <a:bodyPr anchor="ctr" anchorCtr="0"/>
          <a:lstStyle/>
          <a:p>
            <a:pPr algn="ctr"/>
            <a:r>
              <a:rPr lang="zh-CN" altLang="zh-CN" dirty="0">
                <a:solidFill>
                  <a:srgbClr val="7A0F99"/>
                </a:solidFill>
                <a:latin typeface="Arial" panose="020B0604020202020204" pitchFamily="34" charset="0"/>
                <a:ea typeface="黑体" panose="02010609060101010101" pitchFamily="2" charset="-122"/>
                <a:sym typeface="Arial" panose="020B0604020202020204" pitchFamily="34" charset="0"/>
              </a:rPr>
              <a:t>№</a:t>
            </a:r>
          </a:p>
        </p:txBody>
      </p:sp>
      <p:sp>
        <p:nvSpPr>
          <p:cNvPr id="12290" name="空心弧 9"/>
          <p:cNvSpPr/>
          <p:nvPr>
            <p:custDataLst>
              <p:tags r:id="rId3"/>
            </p:custDataLst>
          </p:nvPr>
        </p:nvSpPr>
        <p:spPr>
          <a:xfrm rot="10800000">
            <a:off x="349250" y="2786063"/>
            <a:ext cx="779463" cy="781050"/>
          </a:xfrm>
          <a:custGeom>
            <a:avLst/>
            <a:gdLst/>
            <a:ahLst/>
            <a:cxnLst>
              <a:cxn ang="0">
                <a:pos x="0" y="390207"/>
              </a:cxn>
              <a:cxn ang="0">
                <a:pos x="204648" y="46854"/>
              </a:cxn>
              <a:cxn ang="0">
                <a:pos x="603759" y="63944"/>
              </a:cxn>
              <a:cxn ang="0">
                <a:pos x="778355" y="423538"/>
              </a:cxn>
              <a:cxn ang="0">
                <a:pos x="776179" y="423351"/>
              </a:cxn>
              <a:cxn ang="0">
                <a:pos x="602560" y="65771"/>
              </a:cxn>
              <a:cxn ang="0">
                <a:pos x="205685" y="48777"/>
              </a:cxn>
              <a:cxn ang="0">
                <a:pos x="2182" y="390207"/>
              </a:cxn>
              <a:cxn ang="0">
                <a:pos x="0" y="390207"/>
              </a:cxn>
            </a:cxnLst>
            <a:rect l="0" t="0" r="0" b="0"/>
            <a:pathLst>
              <a:path w="1623849" h="1623849">
                <a:moveTo>
                  <a:pt x="0" y="811925"/>
                </a:moveTo>
                <a:cubicBezTo>
                  <a:pt x="0" y="513567"/>
                  <a:pt x="163637" y="239245"/>
                  <a:pt x="426170" y="97492"/>
                </a:cubicBezTo>
                <a:cubicBezTo>
                  <a:pt x="688703" y="-44262"/>
                  <a:pt x="1007831" y="-30607"/>
                  <a:pt x="1257296" y="133053"/>
                </a:cubicBezTo>
                <a:cubicBezTo>
                  <a:pt x="1506761" y="296713"/>
                  <a:pt x="1646368" y="584010"/>
                  <a:pt x="1620883" y="881278"/>
                </a:cubicBezTo>
                <a:lnTo>
                  <a:pt x="1616351" y="880889"/>
                </a:lnTo>
                <a:cubicBezTo>
                  <a:pt x="1641693" y="585286"/>
                  <a:pt x="1502868" y="299598"/>
                  <a:pt x="1254800" y="136855"/>
                </a:cubicBezTo>
                <a:cubicBezTo>
                  <a:pt x="1006732" y="-25889"/>
                  <a:pt x="689391" y="-39467"/>
                  <a:pt x="428328" y="101493"/>
                </a:cubicBezTo>
                <a:cubicBezTo>
                  <a:pt x="167265" y="242453"/>
                  <a:pt x="4545" y="515238"/>
                  <a:pt x="4545" y="811925"/>
                </a:cubicBezTo>
                <a:lnTo>
                  <a:pt x="0" y="811925"/>
                </a:lnTo>
                <a:close/>
              </a:path>
            </a:pathLst>
          </a:custGeom>
          <a:solidFill>
            <a:srgbClr val="262626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1" name="Line 8"/>
          <p:cNvSpPr/>
          <p:nvPr>
            <p:custDataLst>
              <p:tags r:id="rId4"/>
            </p:custDataLst>
          </p:nvPr>
        </p:nvSpPr>
        <p:spPr>
          <a:xfrm>
            <a:off x="4500563" y="909638"/>
            <a:ext cx="0" cy="4897437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文本框 2"/>
          <p:cNvSpPr txBox="1"/>
          <p:nvPr>
            <p:custDataLst>
              <p:tags r:id="rId5"/>
            </p:custDataLst>
          </p:nvPr>
        </p:nvSpPr>
        <p:spPr>
          <a:xfrm>
            <a:off x="4645025" y="911225"/>
            <a:ext cx="4038600" cy="489585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 anchorCtr="1"/>
          <a:lstStyle/>
          <a:p>
            <a:pPr marL="12700" indent="-12700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1、常见创伤的原因和特点</a:t>
            </a:r>
          </a:p>
          <a:p>
            <a:pPr marL="12700" indent="-127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交通伤：首位、高能，常造成严重复合损伤；</a:t>
            </a:r>
          </a:p>
          <a:p>
            <a:pPr marL="12700" indent="-127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坠落伤：着地直接摔伤和力的传导致伤，多造成脊柱、骨盆、颅脑及内脏损伤；</a:t>
            </a:r>
          </a:p>
          <a:p>
            <a:pPr marL="12700" indent="-127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机械伤：挤压、绞轧致伤，多造成肢体血管、神经、肌腱和骨的损伤；</a:t>
            </a:r>
          </a:p>
          <a:p>
            <a:pPr marL="12700" indent="-127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锐器伤：伤口深，常致胸腹内脏血管严重损伤；</a:t>
            </a:r>
          </a:p>
          <a:p>
            <a:pPr marL="12700" indent="-127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跌伤：常致肢体、骨盆、椎体压缩骨折；</a:t>
            </a:r>
          </a:p>
          <a:p>
            <a:pPr marL="12700" indent="-127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火器伤：伤口深或穿通，常伤及深部组织器官。</a:t>
            </a:r>
          </a:p>
        </p:txBody>
      </p:sp>
      <p:sp>
        <p:nvSpPr>
          <p:cNvPr id="12293" name="文本框 7"/>
          <p:cNvSpPr txBox="1"/>
          <p:nvPr>
            <p:custDataLst>
              <p:tags r:id="rId6"/>
            </p:custDataLst>
          </p:nvPr>
        </p:nvSpPr>
        <p:spPr>
          <a:xfrm>
            <a:off x="1262063" y="2528888"/>
            <a:ext cx="3238500" cy="1466850"/>
          </a:xfrm>
          <a:prstGeom prst="rect">
            <a:avLst/>
          </a:prstGeom>
          <a:noFill/>
          <a:ln w="9525">
            <a:noFill/>
          </a:ln>
        </p:spPr>
        <p:txBody>
          <a:bodyPr wrap="square" lIns="90170" tIns="46990" rIns="90170" bIns="46990" anchor="ctr" anchorCtr="0"/>
          <a:lstStyle/>
          <a:p>
            <a:r>
              <a:rPr lang="zh-CN" altLang="en-US" sz="32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创伤现场救护基本知识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678363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创伤的主要</a:t>
            </a:r>
            <a:r>
              <a:rPr lang="zh-CN" altLang="en-US" sz="28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类型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闭合性损伤：多见于跌伤、撞伤及钝器伤，局部肿胀、青紫、无伤口，骨或内脏可有严重损伤致出血性休克；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开放性损伤多见于锐器及严重创伤，伤口暴露，出血多，易感染；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多发伤：同一因素致多部位同时或相继损伤，伤情较重；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复合伤：不同原因同时或相继造成不同性质损伤，如车祸撞伤后又烧伤。</a:t>
            </a:r>
          </a:p>
          <a:p>
            <a:pPr eaLnBrk="1" hangingPunct="1"/>
            <a:endParaRPr lang="en-US" altLang="zh-CN" sz="2400" kern="1200" dirty="0">
              <a:latin typeface="宋体" panose="02010600030101010101" pitchFamily="2" charset="-122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idx="1"/>
          </p:nvPr>
        </p:nvSpPr>
        <p:spPr>
          <a:xfrm>
            <a:off x="609600" y="1295400"/>
            <a:ext cx="7772400" cy="4308475"/>
          </a:xfrm>
        </p:spPr>
        <p:txBody>
          <a:bodyPr wrap="square" lIns="0" tIns="0" rIns="0" bIns="0" anchor="t" anchorCtr="0">
            <a:spAutoFit/>
          </a:bodyPr>
          <a:lstStyle/>
          <a:p>
            <a:pPr eaLnBrk="1" hangingPunct="1">
              <a:buFont typeface="Wingdings" panose="05000000000000000000" pitchFamily="2" charset="2"/>
            </a:pPr>
            <a:r>
              <a:rPr lang="en-US" altLang="zh-CN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800" kern="1200" dirty="0">
                <a:latin typeface="楷体_GB2312" pitchFamily="49" charset="-122"/>
                <a:ea typeface="楷体_GB2312" pitchFamily="49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创伤现场救护的</a:t>
            </a:r>
            <a:r>
              <a:rPr lang="zh-CN" altLang="en-US" sz="28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目的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现场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及时救护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，是转向医院治疗的基础；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有利于抢救和延长生命，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赢得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专业救治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时间；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维持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生命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，减少出血，防止休克；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保护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伤口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，预防和减少污染；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固定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骨折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，防止加重损伤及减少痛苦；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防止严重并发症及伤势恶化；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必要救护后尽快</a:t>
            </a:r>
            <a:r>
              <a:rPr lang="zh-CN" altLang="en-US" sz="2400" kern="1200" dirty="0">
                <a:solidFill>
                  <a:srgbClr val="FF3300"/>
                </a:solidFill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转运</a:t>
            </a:r>
            <a:r>
              <a:rPr lang="zh-CN" altLang="en-US" sz="2400" kern="1200" dirty="0"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伤员。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MPLATE_CATEGORY" val="custom"/>
  <p:tag name="KSO_WM_UNIT_TEMPLATE_INDEX" val="8"/>
  <p:tag name="KSO_WM_UNIT_TYPE" val="a"/>
  <p:tag name="KSO_WM_UNIT_INDEX" val="1"/>
  <p:tag name="KSO_WM_UNIT_CLEAR" val="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UNIT_ID" val="269*a*1"/>
  <p:tag name="KSO_WM_UNIT_PRESET_TEXT" val="THANK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8"/>
  <p:tag name="KSO_WM_UNIT_TYPE" val="a"/>
  <p:tag name="KSO_WM_UNIT_INDEX" val="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ID" val="custom8_17*a*1"/>
  <p:tag name="KSO_WM_UNIT_PRESET_TEXT" val="在此编辑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8_17"/>
  <p:tag name="KSO_WM_SLIDE_INDEX" val="17"/>
  <p:tag name="KSO_WM_SLIDE_LAYOUT" val="a_f"/>
  <p:tag name="KSO_WM_SLIDE_LAYOUT_CNT" val="1_1"/>
  <p:tag name="KSO_WM_SLIDE_TYPE" val="text"/>
  <p:tag name="KSO_WM_BEAUTIFY_FLAG" val="#wm#"/>
  <p:tag name="KSO_WM_SLIDE_POSITION" val="366*72"/>
  <p:tag name="KSO_WM_SLIDE_SIZE" val="318*386"/>
  <p:tag name="KSO_WM_SLIDE_ITEM_CNT" val="1"/>
  <p:tag name="KSO_WM_TEMPLATE_CATEGORY" val="custom"/>
  <p:tag name="KSO_WM_TEMPLATE_INDEX" val="8"/>
  <p:tag name="KSO_WM_TAG_VERSION" val="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8_17*i*3"/>
  <p:tag name="KSO_WM_TEMPLATE_CATEGORY" val="custom"/>
  <p:tag name="KSO_WM_TEMPLATE_INDEX" val="8"/>
  <p:tag name="KSO_WM_UNIT_INDEX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8_17*i*4"/>
  <p:tag name="KSO_WM_TEMPLATE_CATEGORY" val="custom"/>
  <p:tag name="KSO_WM_TEMPLATE_INDEX" val="8"/>
  <p:tag name="KSO_WM_UNIT_INDEX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8_17*i*5"/>
  <p:tag name="KSO_WM_TEMPLATE_CATEGORY" val="custom"/>
  <p:tag name="KSO_WM_TEMPLATE_INDEX" val="8"/>
  <p:tag name="KSO_WM_UNIT_INDEX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8"/>
  <p:tag name="KSO_WM_UNIT_TYPE" val="f"/>
  <p:tag name="KSO_WM_UNIT_INDEX" val="1"/>
  <p:tag name="KSO_WM_UNIT_CLEAR" val="1"/>
  <p:tag name="KSO_WM_UNIT_LAYERLEVEL" val="1"/>
  <p:tag name="KSO_WM_UNIT_VALUE" val="208"/>
  <p:tag name="KSO_WM_UNIT_HIGHLIGHT" val="0"/>
  <p:tag name="KSO_WM_UNIT_COMPATIBLE" val="0"/>
  <p:tag name="KSO_WM_UNIT_ID" val="custom8_17*f*1"/>
  <p:tag name="KSO_WM_UNIT_PRESET_TEXT_INDEX" val="2"/>
  <p:tag name="KSO_WM_UNIT_PRESET_TEXT_LEN" val="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8"/>
  <p:tag name="KSO_WM_UNIT_TYPE" val="a"/>
  <p:tag name="KSO_WM_UNIT_INDEX" val="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ID" val="custom8_17*a*1"/>
  <p:tag name="KSO_WM_UNIT_PRESET_TEXT" val="在此编辑标题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269*i*5"/>
  <p:tag name="KSO_WM_UNIT_TEMPLATE_CATEGORY" val="custom"/>
  <p:tag name="KSO_WM_UNIT_TEMPLATE_INDEX" val="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8_17"/>
  <p:tag name="KSO_WM_SLIDE_INDEX" val="17"/>
  <p:tag name="KSO_WM_SLIDE_LAYOUT" val="a_f"/>
  <p:tag name="KSO_WM_SLIDE_LAYOUT_CNT" val="1_1"/>
  <p:tag name="KSO_WM_SLIDE_TYPE" val="text"/>
  <p:tag name="KSO_WM_BEAUTIFY_FLAG" val="#wm#"/>
  <p:tag name="KSO_WM_SLIDE_POSITION" val="366*72"/>
  <p:tag name="KSO_WM_SLIDE_SIZE" val="318*386"/>
  <p:tag name="KSO_WM_SLIDE_ITEM_CNT" val="1"/>
  <p:tag name="KSO_WM_TEMPLATE_CATEGORY" val="custom"/>
  <p:tag name="KSO_WM_TEMPLATE_INDEX" val="8"/>
  <p:tag name="KSO_WM_TAG_VERSION" val="1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8_17*i*3"/>
  <p:tag name="KSO_WM_TEMPLATE_CATEGORY" val="custom"/>
  <p:tag name="KSO_WM_TEMPLATE_INDEX" val="8"/>
  <p:tag name="KSO_WM_UNIT_INDEX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8_17*i*4"/>
  <p:tag name="KSO_WM_TEMPLATE_CATEGORY" val="custom"/>
  <p:tag name="KSO_WM_TEMPLATE_INDEX" val="8"/>
  <p:tag name="KSO_WM_UNIT_INDEX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8_17*i*5"/>
  <p:tag name="KSO_WM_TEMPLATE_CATEGORY" val="custom"/>
  <p:tag name="KSO_WM_TEMPLATE_INDEX" val="8"/>
  <p:tag name="KSO_WM_UNIT_INDEX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8"/>
  <p:tag name="KSO_WM_UNIT_TYPE" val="f"/>
  <p:tag name="KSO_WM_UNIT_INDEX" val="1"/>
  <p:tag name="KSO_WM_UNIT_CLEAR" val="1"/>
  <p:tag name="KSO_WM_UNIT_LAYERLEVEL" val="1"/>
  <p:tag name="KSO_WM_UNIT_VALUE" val="208"/>
  <p:tag name="KSO_WM_UNIT_HIGHLIGHT" val="0"/>
  <p:tag name="KSO_WM_UNIT_COMPATIBLE" val="0"/>
  <p:tag name="KSO_WM_UNIT_ID" val="custom8_17*f*1"/>
  <p:tag name="KSO_WM_UNIT_PRESET_TEXT_INDEX" val="2"/>
  <p:tag name="KSO_WM_UNIT_PRESET_TEXT_LEN" val="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8"/>
  <p:tag name="KSO_WM_UNIT_TYPE" val="a"/>
  <p:tag name="KSO_WM_UNIT_INDEX" val="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ID" val="custom8_17*a*1"/>
  <p:tag name="KSO_WM_UNIT_PRESET_TEXT" val="在此编辑标题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8_17"/>
  <p:tag name="KSO_WM_SLIDE_INDEX" val="17"/>
  <p:tag name="KSO_WM_SLIDE_LAYOUT" val="a_f"/>
  <p:tag name="KSO_WM_SLIDE_LAYOUT_CNT" val="1_1"/>
  <p:tag name="KSO_WM_SLIDE_TYPE" val="text"/>
  <p:tag name="KSO_WM_BEAUTIFY_FLAG" val="#wm#"/>
  <p:tag name="KSO_WM_SLIDE_POSITION" val="366*72"/>
  <p:tag name="KSO_WM_SLIDE_SIZE" val="318*386"/>
  <p:tag name="KSO_WM_SLIDE_ITEM_CNT" val="1"/>
  <p:tag name="KSO_WM_TEMPLATE_CATEGORY" val="custom"/>
  <p:tag name="KSO_WM_TEMPLATE_INDEX" val="8"/>
  <p:tag name="KSO_WM_TAG_VERSION" val="1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8_17*i*3"/>
  <p:tag name="KSO_WM_TEMPLATE_CATEGORY" val="custom"/>
  <p:tag name="KSO_WM_TEMPLATE_INDEX" val="8"/>
  <p:tag name="KSO_WM_UNIT_INDEX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8_17*i*4"/>
  <p:tag name="KSO_WM_TEMPLATE_CATEGORY" val="custom"/>
  <p:tag name="KSO_WM_TEMPLATE_INDEX" val="8"/>
  <p:tag name="KSO_WM_UNIT_INDEX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8_17*i*5"/>
  <p:tag name="KSO_WM_TEMPLATE_CATEGORY" val="custom"/>
  <p:tag name="KSO_WM_TEMPLATE_INDEX" val="8"/>
  <p:tag name="KSO_WM_UNIT_INDEX" val="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8"/>
  <p:tag name="KSO_WM_UNIT_TYPE" val="f"/>
  <p:tag name="KSO_WM_UNIT_INDEX" val="1"/>
  <p:tag name="KSO_WM_UNIT_CLEAR" val="1"/>
  <p:tag name="KSO_WM_UNIT_LAYERLEVEL" val="1"/>
  <p:tag name="KSO_WM_UNIT_VALUE" val="208"/>
  <p:tag name="KSO_WM_UNIT_HIGHLIGHT" val="0"/>
  <p:tag name="KSO_WM_UNIT_COMPATIBLE" val="0"/>
  <p:tag name="KSO_WM_UNIT_ID" val="custom8_17*f*1"/>
  <p:tag name="KSO_WM_UNIT_PRESET_TEXT_INDEX" val="2"/>
  <p:tag name="KSO_WM_UNIT_PRESET_TEXT_LEN" val="40"/>
</p:tagLst>
</file>

<file path=ppt/theme/theme1.xml><?xml version="1.0" encoding="utf-8"?>
<a:theme xmlns:a="http://schemas.openxmlformats.org/drawingml/2006/main" name="1_默认设计模板">
  <a:themeElements>
    <a:clrScheme name="PPT8">
      <a:dk1>
        <a:srgbClr val="7A0F99"/>
      </a:dk1>
      <a:lt1>
        <a:srgbClr val="FFFFFF"/>
      </a:lt1>
      <a:dk2>
        <a:srgbClr val="000000"/>
      </a:dk2>
      <a:lt2>
        <a:srgbClr val="A8A8A8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27</TotalTime>
  <Words>3519</Words>
  <Application>Microsoft Office PowerPoint</Application>
  <PresentationFormat>全屏显示(4:3)</PresentationFormat>
  <Paragraphs>338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黑体</vt:lpstr>
      <vt:lpstr>楷体_GB2312</vt:lpstr>
      <vt:lpstr>隶书</vt:lpstr>
      <vt:lpstr>宋体</vt:lpstr>
      <vt:lpstr>微软雅黑</vt:lpstr>
      <vt:lpstr>Arial</vt:lpstr>
      <vt:lpstr>Calibri</vt:lpstr>
      <vt:lpstr>Times New Roman</vt:lpstr>
      <vt:lpstr>Wingdings</vt:lpstr>
      <vt:lpstr>1_默认设计模板</vt:lpstr>
      <vt:lpstr>        创伤急救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（3）不同的病人处理方式不一样</vt:lpstr>
      <vt:lpstr>（3）不同的病人处理方式不一样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xu ao</cp:lastModifiedBy>
  <cp:revision>44</cp:revision>
  <dcterms:created xsi:type="dcterms:W3CDTF">2016-07-20T08:16:00Z</dcterms:created>
  <dcterms:modified xsi:type="dcterms:W3CDTF">2021-12-03T02:41:41Z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2052-11.1.0.10700</vt:lpwstr>
  </property>
  <property fmtid="{D5CDD505-2E9C-101B-9397-08002B2CF9AE}" pid="4" name="ICV">
    <vt:lpwstr>8B6F3E53D8FF41909AC0BA5D8F76D484</vt:lpwstr>
  </property>
</Properties>
</file>